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6"/>
  </p:notesMasterIdLst>
  <p:sldIdLst>
    <p:sldId id="256" r:id="rId4"/>
    <p:sldId id="275" r:id="rId5"/>
    <p:sldId id="277" r:id="rId6"/>
    <p:sldId id="278" r:id="rId7"/>
    <p:sldId id="279" r:id="rId8"/>
    <p:sldId id="280" r:id="rId9"/>
    <p:sldId id="281" r:id="rId10"/>
    <p:sldId id="306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3" r:id="rId21"/>
    <p:sldId id="294" r:id="rId22"/>
    <p:sldId id="295" r:id="rId23"/>
    <p:sldId id="305" r:id="rId24"/>
    <p:sldId id="274" r:id="rId2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23" autoAdjust="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AC96E-1DC8-4EA3-9268-8EA7D1653612}" type="datetimeFigureOut">
              <a:rPr lang="fi-FI" smtClean="0"/>
              <a:t>3.9.2019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8B9A-264D-4165-A769-848A3FBDC0C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927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dia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915763"/>
            <a:ext cx="1794727" cy="161597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9939"/>
            <a:ext cx="5277610" cy="4701002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610" h="4701002">
                <a:moveTo>
                  <a:pt x="0" y="4701002"/>
                </a:moveTo>
                <a:cubicBezTo>
                  <a:pt x="3307" y="3137314"/>
                  <a:pt x="6615" y="1573627"/>
                  <a:pt x="9922" y="9939"/>
                </a:cubicBezTo>
                <a:lnTo>
                  <a:pt x="5277610" y="0"/>
                </a:lnTo>
                <a:lnTo>
                  <a:pt x="3458766" y="4701002"/>
                </a:lnTo>
                <a:lnTo>
                  <a:pt x="0" y="47010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indent="0" algn="l">
              <a:buNone/>
              <a:defRPr sz="2000" baseline="0"/>
            </a:lvl1pPr>
          </a:lstStyle>
          <a:p>
            <a:r>
              <a:rPr lang="fi-FI" dirty="0"/>
              <a:t>Lisää 1. tämä kuva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593725" y="-795"/>
            <a:ext cx="5053400" cy="4691858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64268"/>
              <a:gd name="connsiteY0" fmla="*/ 4691063 h 4701002"/>
              <a:gd name="connsiteX1" fmla="*/ 1796580 w 7064268"/>
              <a:gd name="connsiteY1" fmla="*/ 9939 h 4701002"/>
              <a:gd name="connsiteX2" fmla="*/ 7064268 w 7064268"/>
              <a:gd name="connsiteY2" fmla="*/ 0 h 4701002"/>
              <a:gd name="connsiteX3" fmla="*/ 5245424 w 7064268"/>
              <a:gd name="connsiteY3" fmla="*/ 4701002 h 4701002"/>
              <a:gd name="connsiteX4" fmla="*/ 0 w 7064268"/>
              <a:gd name="connsiteY4" fmla="*/ 4691063 h 4701002"/>
              <a:gd name="connsiteX0" fmla="*/ 0 w 7064268"/>
              <a:gd name="connsiteY0" fmla="*/ 4691063 h 4701002"/>
              <a:gd name="connsiteX1" fmla="*/ 1796580 w 7064268"/>
              <a:gd name="connsiteY1" fmla="*/ 9939 h 4701002"/>
              <a:gd name="connsiteX2" fmla="*/ 7064268 w 7064268"/>
              <a:gd name="connsiteY2" fmla="*/ 0 h 4701002"/>
              <a:gd name="connsiteX3" fmla="*/ 5245424 w 7064268"/>
              <a:gd name="connsiteY3" fmla="*/ 4701002 h 4701002"/>
              <a:gd name="connsiteX4" fmla="*/ 0 w 7064268"/>
              <a:gd name="connsiteY4" fmla="*/ 4691063 h 4701002"/>
              <a:gd name="connsiteX0" fmla="*/ 0 w 5245424"/>
              <a:gd name="connsiteY0" fmla="*/ 4691063 h 4701002"/>
              <a:gd name="connsiteX1" fmla="*/ 1796580 w 5245424"/>
              <a:gd name="connsiteY1" fmla="*/ 9939 h 4701002"/>
              <a:gd name="connsiteX2" fmla="*/ 3315228 w 5245424"/>
              <a:gd name="connsiteY2" fmla="*/ 0 h 4701002"/>
              <a:gd name="connsiteX3" fmla="*/ 5245424 w 5245424"/>
              <a:gd name="connsiteY3" fmla="*/ 4701002 h 4701002"/>
              <a:gd name="connsiteX4" fmla="*/ 0 w 5245424"/>
              <a:gd name="connsiteY4" fmla="*/ 4691063 h 4701002"/>
              <a:gd name="connsiteX0" fmla="*/ 0 w 5245424"/>
              <a:gd name="connsiteY0" fmla="*/ 4681919 h 4691858"/>
              <a:gd name="connsiteX1" fmla="*/ 1796580 w 5245424"/>
              <a:gd name="connsiteY1" fmla="*/ 795 h 4691858"/>
              <a:gd name="connsiteX2" fmla="*/ 3196356 w 5245424"/>
              <a:gd name="connsiteY2" fmla="*/ 0 h 4691858"/>
              <a:gd name="connsiteX3" fmla="*/ 5245424 w 5245424"/>
              <a:gd name="connsiteY3" fmla="*/ 4691858 h 4691858"/>
              <a:gd name="connsiteX4" fmla="*/ 0 w 5245424"/>
              <a:gd name="connsiteY4" fmla="*/ 4681919 h 4691858"/>
              <a:gd name="connsiteX0" fmla="*/ 0 w 5053400"/>
              <a:gd name="connsiteY0" fmla="*/ 4681919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81919 h 4691858"/>
              <a:gd name="connsiteX0" fmla="*/ 0 w 5053400"/>
              <a:gd name="connsiteY0" fmla="*/ 4691063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91063 h 4691858"/>
              <a:gd name="connsiteX0" fmla="*/ 0 w 5053400"/>
              <a:gd name="connsiteY0" fmla="*/ 4691063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91063 h 469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400" h="4691858">
                <a:moveTo>
                  <a:pt x="0" y="4691063"/>
                </a:moveTo>
                <a:cubicBezTo>
                  <a:pt x="741983" y="2827611"/>
                  <a:pt x="1256560" y="1465091"/>
                  <a:pt x="1796580" y="795"/>
                </a:cubicBezTo>
                <a:lnTo>
                  <a:pt x="3196356" y="0"/>
                </a:lnTo>
                <a:lnTo>
                  <a:pt x="5053400" y="4691858"/>
                </a:lnTo>
                <a:lnTo>
                  <a:pt x="0" y="46910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lang="fi-FI" dirty="0"/>
              <a:t>Lisää 2. tämä kuva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924312" y="0"/>
            <a:ext cx="5267688" cy="4710146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10146"/>
              <a:gd name="connsiteX1" fmla="*/ 9922 w 5277610"/>
              <a:gd name="connsiteY1" fmla="*/ 9939 h 4710146"/>
              <a:gd name="connsiteX2" fmla="*/ 5277610 w 5277610"/>
              <a:gd name="connsiteY2" fmla="*/ 0 h 4710146"/>
              <a:gd name="connsiteX3" fmla="*/ 5260134 w 5277610"/>
              <a:gd name="connsiteY3" fmla="*/ 4710146 h 4710146"/>
              <a:gd name="connsiteX4" fmla="*/ 0 w 5277610"/>
              <a:gd name="connsiteY4" fmla="*/ 4701002 h 4710146"/>
              <a:gd name="connsiteX0" fmla="*/ 1846315 w 5267693"/>
              <a:gd name="connsiteY0" fmla="*/ 4701002 h 4710146"/>
              <a:gd name="connsiteX1" fmla="*/ 5 w 5267693"/>
              <a:gd name="connsiteY1" fmla="*/ 9939 h 4710146"/>
              <a:gd name="connsiteX2" fmla="*/ 5267693 w 5267693"/>
              <a:gd name="connsiteY2" fmla="*/ 0 h 4710146"/>
              <a:gd name="connsiteX3" fmla="*/ 5250217 w 5267693"/>
              <a:gd name="connsiteY3" fmla="*/ 4710146 h 4710146"/>
              <a:gd name="connsiteX4" fmla="*/ 1846315 w 5267693"/>
              <a:gd name="connsiteY4" fmla="*/ 4701002 h 4710146"/>
              <a:gd name="connsiteX0" fmla="*/ 1846316 w 5267694"/>
              <a:gd name="connsiteY0" fmla="*/ 4701002 h 4710146"/>
              <a:gd name="connsiteX1" fmla="*/ 6 w 5267694"/>
              <a:gd name="connsiteY1" fmla="*/ 9939 h 4710146"/>
              <a:gd name="connsiteX2" fmla="*/ 5267694 w 5267694"/>
              <a:gd name="connsiteY2" fmla="*/ 0 h 4710146"/>
              <a:gd name="connsiteX3" fmla="*/ 5250218 w 5267694"/>
              <a:gd name="connsiteY3" fmla="*/ 4710146 h 4710146"/>
              <a:gd name="connsiteX4" fmla="*/ 1846316 w 5267694"/>
              <a:gd name="connsiteY4" fmla="*/ 4701002 h 4710146"/>
              <a:gd name="connsiteX0" fmla="*/ 1846316 w 5267694"/>
              <a:gd name="connsiteY0" fmla="*/ 4701002 h 4710146"/>
              <a:gd name="connsiteX1" fmla="*/ 6 w 5267694"/>
              <a:gd name="connsiteY1" fmla="*/ 795 h 4710146"/>
              <a:gd name="connsiteX2" fmla="*/ 5267694 w 5267694"/>
              <a:gd name="connsiteY2" fmla="*/ 0 h 4710146"/>
              <a:gd name="connsiteX3" fmla="*/ 5250218 w 5267694"/>
              <a:gd name="connsiteY3" fmla="*/ 4710146 h 4710146"/>
              <a:gd name="connsiteX4" fmla="*/ 1846316 w 5267694"/>
              <a:gd name="connsiteY4" fmla="*/ 4701002 h 4710146"/>
              <a:gd name="connsiteX0" fmla="*/ 1846310 w 5267688"/>
              <a:gd name="connsiteY0" fmla="*/ 4701002 h 4710146"/>
              <a:gd name="connsiteX1" fmla="*/ 0 w 5267688"/>
              <a:gd name="connsiteY1" fmla="*/ 795 h 4710146"/>
              <a:gd name="connsiteX2" fmla="*/ 5267688 w 5267688"/>
              <a:gd name="connsiteY2" fmla="*/ 0 h 4710146"/>
              <a:gd name="connsiteX3" fmla="*/ 5250212 w 5267688"/>
              <a:gd name="connsiteY3" fmla="*/ 4710146 h 4710146"/>
              <a:gd name="connsiteX4" fmla="*/ 1846310 w 5267688"/>
              <a:gd name="connsiteY4" fmla="*/ 4701002 h 4710146"/>
              <a:gd name="connsiteX0" fmla="*/ 1873742 w 5267688"/>
              <a:gd name="connsiteY0" fmla="*/ 4710146 h 4710146"/>
              <a:gd name="connsiteX1" fmla="*/ 0 w 5267688"/>
              <a:gd name="connsiteY1" fmla="*/ 795 h 4710146"/>
              <a:gd name="connsiteX2" fmla="*/ 5267688 w 5267688"/>
              <a:gd name="connsiteY2" fmla="*/ 0 h 4710146"/>
              <a:gd name="connsiteX3" fmla="*/ 5250212 w 5267688"/>
              <a:gd name="connsiteY3" fmla="*/ 4710146 h 4710146"/>
              <a:gd name="connsiteX4" fmla="*/ 1873742 w 5267688"/>
              <a:gd name="connsiteY4" fmla="*/ 4710146 h 47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688" h="4710146">
                <a:moveTo>
                  <a:pt x="1873742" y="4710146"/>
                </a:moveTo>
                <a:cubicBezTo>
                  <a:pt x="1227825" y="3055018"/>
                  <a:pt x="645917" y="1601059"/>
                  <a:pt x="0" y="795"/>
                </a:cubicBezTo>
                <a:lnTo>
                  <a:pt x="5267688" y="0"/>
                </a:lnTo>
                <a:cubicBezTo>
                  <a:pt x="5261863" y="1570049"/>
                  <a:pt x="5256037" y="3140097"/>
                  <a:pt x="5250212" y="4710146"/>
                </a:cubicBezTo>
                <a:lnTo>
                  <a:pt x="1873742" y="47101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3. tämä kuva 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265770" y="5000877"/>
            <a:ext cx="9030880" cy="1297185"/>
          </a:xfrm>
        </p:spPr>
        <p:txBody>
          <a:bodyPr anchor="t">
            <a:normAutofit/>
          </a:bodyPr>
          <a:lstStyle>
            <a:lvl1pPr algn="l">
              <a:defRPr sz="4400" b="1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750017" y="6321116"/>
            <a:ext cx="17431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3.7.2019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862" y="6321116"/>
            <a:ext cx="2476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Pekka Rajala</a:t>
            </a:r>
            <a:endParaRPr lang="en-US" dirty="0"/>
          </a:p>
        </p:txBody>
      </p:sp>
      <p:sp>
        <p:nvSpPr>
          <p:cNvPr id="18" name="DConfidentiality">
            <a:extLst>
              <a:ext uri="{FF2B5EF4-FFF2-40B4-BE49-F238E27FC236}">
                <a16:creationId xmlns:a16="http://schemas.microsoft.com/office/drawing/2014/main" id="{4B964CBD-1E14-4B75-A614-71999FB674E4}"/>
              </a:ext>
            </a:extLst>
          </p:cNvPr>
          <p:cNvSpPr txBox="1">
            <a:spLocks/>
          </p:cNvSpPr>
          <p:nvPr userDrawn="1"/>
        </p:nvSpPr>
        <p:spPr>
          <a:xfrm>
            <a:off x="6523406" y="6308584"/>
            <a:ext cx="278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DLevelofprotection">
            <a:extLst>
              <a:ext uri="{FF2B5EF4-FFF2-40B4-BE49-F238E27FC236}">
                <a16:creationId xmlns:a16="http://schemas.microsoft.com/office/drawing/2014/main" id="{25917711-D3ED-4E8C-BF82-DCF50F5F2EC2}"/>
              </a:ext>
            </a:extLst>
          </p:cNvPr>
          <p:cNvSpPr txBox="1">
            <a:spLocks/>
          </p:cNvSpPr>
          <p:nvPr userDrawn="1"/>
        </p:nvSpPr>
        <p:spPr>
          <a:xfrm>
            <a:off x="9539592" y="6146407"/>
            <a:ext cx="2403362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DDecree">
            <a:extLst>
              <a:ext uri="{FF2B5EF4-FFF2-40B4-BE49-F238E27FC236}">
                <a16:creationId xmlns:a16="http://schemas.microsoft.com/office/drawing/2014/main" id="{F673B93A-115D-4F5C-A79F-A5F384FCDFC7}"/>
              </a:ext>
            </a:extLst>
          </p:cNvPr>
          <p:cNvSpPr txBox="1">
            <a:spLocks/>
          </p:cNvSpPr>
          <p:nvPr userDrawn="1"/>
        </p:nvSpPr>
        <p:spPr>
          <a:xfrm>
            <a:off x="9540000" y="6356098"/>
            <a:ext cx="2633844" cy="197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DSecrecy">
            <a:extLst>
              <a:ext uri="{FF2B5EF4-FFF2-40B4-BE49-F238E27FC236}">
                <a16:creationId xmlns:a16="http://schemas.microsoft.com/office/drawing/2014/main" id="{E04FEAB8-01C0-4796-B920-929F3D1A1E32}"/>
              </a:ext>
            </a:extLst>
          </p:cNvPr>
          <p:cNvSpPr txBox="1">
            <a:spLocks/>
          </p:cNvSpPr>
          <p:nvPr userDrawn="1"/>
        </p:nvSpPr>
        <p:spPr>
          <a:xfrm>
            <a:off x="9540000" y="6503588"/>
            <a:ext cx="232628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463AF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DD38F2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0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FF008F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0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FF5100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e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7409"/>
            <a:ext cx="3987800" cy="6737351"/>
          </a:xfrm>
          <a:solidFill>
            <a:srgbClr val="49C2F0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0B0CC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96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49BE2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6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463AF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2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DD38F2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3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FF008F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1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915763"/>
            <a:ext cx="1794727" cy="161597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9939"/>
            <a:ext cx="12192000" cy="4720085"/>
          </a:xfrm>
          <a:custGeom>
            <a:avLst/>
            <a:gdLst>
              <a:gd name="connsiteX0" fmla="*/ 12192000 w 12192000"/>
              <a:gd name="connsiteY0" fmla="*/ 9939 h 4720085"/>
              <a:gd name="connsiteX1" fmla="*/ 12174524 w 12192000"/>
              <a:gd name="connsiteY1" fmla="*/ 4720085 h 4720085"/>
              <a:gd name="connsiteX2" fmla="*/ 8798054 w 12192000"/>
              <a:gd name="connsiteY2" fmla="*/ 4720085 h 4720085"/>
              <a:gd name="connsiteX3" fmla="*/ 6924312 w 12192000"/>
              <a:gd name="connsiteY3" fmla="*/ 10734 h 4720085"/>
              <a:gd name="connsiteX4" fmla="*/ 6790081 w 12192000"/>
              <a:gd name="connsiteY4" fmla="*/ 9144 h 4720085"/>
              <a:gd name="connsiteX5" fmla="*/ 8647125 w 12192000"/>
              <a:gd name="connsiteY5" fmla="*/ 4701002 h 4720085"/>
              <a:gd name="connsiteX6" fmla="*/ 3593725 w 12192000"/>
              <a:gd name="connsiteY6" fmla="*/ 4691063 h 4720085"/>
              <a:gd name="connsiteX7" fmla="*/ 5390305 w 12192000"/>
              <a:gd name="connsiteY7" fmla="*/ 9939 h 4720085"/>
              <a:gd name="connsiteX8" fmla="*/ 5277610 w 12192000"/>
              <a:gd name="connsiteY8" fmla="*/ 0 h 4720085"/>
              <a:gd name="connsiteX9" fmla="*/ 3458767 w 12192000"/>
              <a:gd name="connsiteY9" fmla="*/ 4701002 h 4720085"/>
              <a:gd name="connsiteX10" fmla="*/ 0 w 12192000"/>
              <a:gd name="connsiteY10" fmla="*/ 4701002 h 4720085"/>
              <a:gd name="connsiteX11" fmla="*/ 9922 w 12192000"/>
              <a:gd name="connsiteY11" fmla="*/ 9939 h 47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20085">
                <a:moveTo>
                  <a:pt x="12192000" y="9939"/>
                </a:moveTo>
                <a:cubicBezTo>
                  <a:pt x="12186175" y="1579988"/>
                  <a:pt x="12180349" y="3150036"/>
                  <a:pt x="12174524" y="4720085"/>
                </a:cubicBezTo>
                <a:lnTo>
                  <a:pt x="8798054" y="4720085"/>
                </a:lnTo>
                <a:cubicBezTo>
                  <a:pt x="8152137" y="3064957"/>
                  <a:pt x="7570229" y="1610998"/>
                  <a:pt x="6924312" y="10734"/>
                </a:cubicBezTo>
                <a:close/>
                <a:moveTo>
                  <a:pt x="6790081" y="9144"/>
                </a:moveTo>
                <a:lnTo>
                  <a:pt x="8647125" y="4701002"/>
                </a:lnTo>
                <a:lnTo>
                  <a:pt x="3593725" y="4691063"/>
                </a:lnTo>
                <a:cubicBezTo>
                  <a:pt x="4353996" y="2818467"/>
                  <a:pt x="4850285" y="1474235"/>
                  <a:pt x="5390305" y="9939"/>
                </a:cubicBezTo>
                <a:close/>
                <a:moveTo>
                  <a:pt x="5277610" y="0"/>
                </a:moveTo>
                <a:lnTo>
                  <a:pt x="3458767" y="4701002"/>
                </a:lnTo>
                <a:lnTo>
                  <a:pt x="0" y="4701002"/>
                </a:lnTo>
                <a:cubicBezTo>
                  <a:pt x="3307" y="3137314"/>
                  <a:pt x="6615" y="1573627"/>
                  <a:pt x="9922" y="99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tsikko 1"/>
          <p:cNvSpPr>
            <a:spLocks noGrp="1"/>
          </p:cNvSpPr>
          <p:nvPr>
            <p:ph type="ctrTitle"/>
          </p:nvPr>
        </p:nvSpPr>
        <p:spPr>
          <a:xfrm>
            <a:off x="2265770" y="5000877"/>
            <a:ext cx="9030880" cy="1297185"/>
          </a:xfrm>
        </p:spPr>
        <p:txBody>
          <a:bodyPr anchor="t">
            <a:normAutofit/>
          </a:bodyPr>
          <a:lstStyle>
            <a:lvl1pPr algn="l">
              <a:defRPr sz="4400" b="1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750017" y="6321116"/>
            <a:ext cx="1650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3.7.2019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862" y="6321116"/>
            <a:ext cx="2476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Pekka Rajala</a:t>
            </a:r>
            <a:endParaRPr lang="en-US" dirty="0"/>
          </a:p>
        </p:txBody>
      </p:sp>
      <p:sp>
        <p:nvSpPr>
          <p:cNvPr id="11" name="DConfidentiality">
            <a:extLst>
              <a:ext uri="{FF2B5EF4-FFF2-40B4-BE49-F238E27FC236}">
                <a16:creationId xmlns:a16="http://schemas.microsoft.com/office/drawing/2014/main" id="{EEA14B14-60C4-4BB2-AAE3-DF41B480ACC8}"/>
              </a:ext>
            </a:extLst>
          </p:cNvPr>
          <p:cNvSpPr txBox="1">
            <a:spLocks/>
          </p:cNvSpPr>
          <p:nvPr userDrawn="1"/>
        </p:nvSpPr>
        <p:spPr>
          <a:xfrm>
            <a:off x="6523406" y="6308584"/>
            <a:ext cx="278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DLevelofprotection">
            <a:extLst>
              <a:ext uri="{FF2B5EF4-FFF2-40B4-BE49-F238E27FC236}">
                <a16:creationId xmlns:a16="http://schemas.microsoft.com/office/drawing/2014/main" id="{5DD3C21F-DA3E-4BE7-AAC4-310C4E77212E}"/>
              </a:ext>
            </a:extLst>
          </p:cNvPr>
          <p:cNvSpPr txBox="1">
            <a:spLocks/>
          </p:cNvSpPr>
          <p:nvPr userDrawn="1"/>
        </p:nvSpPr>
        <p:spPr>
          <a:xfrm>
            <a:off x="9539592" y="6146407"/>
            <a:ext cx="2403362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DDecree">
            <a:extLst>
              <a:ext uri="{FF2B5EF4-FFF2-40B4-BE49-F238E27FC236}">
                <a16:creationId xmlns:a16="http://schemas.microsoft.com/office/drawing/2014/main" id="{E78352A8-ED6D-4F6E-BFE7-FD1EC319D79A}"/>
              </a:ext>
            </a:extLst>
          </p:cNvPr>
          <p:cNvSpPr txBox="1">
            <a:spLocks/>
          </p:cNvSpPr>
          <p:nvPr userDrawn="1"/>
        </p:nvSpPr>
        <p:spPr>
          <a:xfrm>
            <a:off x="9540000" y="6356098"/>
            <a:ext cx="2633844" cy="197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DSecrecy">
            <a:extLst>
              <a:ext uri="{FF2B5EF4-FFF2-40B4-BE49-F238E27FC236}">
                <a16:creationId xmlns:a16="http://schemas.microsoft.com/office/drawing/2014/main" id="{8E73515E-696E-4CE4-8D36-10D1C0A0DD9C}"/>
              </a:ext>
            </a:extLst>
          </p:cNvPr>
          <p:cNvSpPr txBox="1">
            <a:spLocks/>
          </p:cNvSpPr>
          <p:nvPr userDrawn="1"/>
        </p:nvSpPr>
        <p:spPr>
          <a:xfrm>
            <a:off x="9540000" y="6503588"/>
            <a:ext cx="232628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02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3486" y="0"/>
            <a:ext cx="3987800" cy="6737351"/>
          </a:xfrm>
          <a:solidFill>
            <a:srgbClr val="FF5100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49C2F0"/>
          </a:solidFill>
        </p:spPr>
        <p:txBody>
          <a:bodyPr lIns="396000" tIns="1188000" rIns="396000" bIns="46800"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8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0B0CC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9BE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63A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55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DD38F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60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kelta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C3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7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vihreä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8DCB6D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008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51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1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807430"/>
            <a:ext cx="1794727" cy="1615970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623888" y="752474"/>
            <a:ext cx="3919537" cy="4054955"/>
          </a:xfrm>
        </p:spPr>
        <p:txBody>
          <a:bodyPr/>
          <a:lstStyle>
            <a:lvl1pPr marL="0" indent="0">
              <a:buFontTx/>
              <a:buNone/>
              <a:defRPr b="1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Exo 2" charset="0"/>
                <a:ea typeface="Exo 2" charset="0"/>
                <a:cs typeface="Exo 2" charset="0"/>
              </a:defRPr>
            </a:lvl3pPr>
            <a:lvl4pPr>
              <a:defRPr>
                <a:latin typeface="Exo 2" charset="0"/>
                <a:ea typeface="Exo 2" charset="0"/>
                <a:cs typeface="Exo 2" charset="0"/>
              </a:defRPr>
            </a:lvl4pPr>
            <a:lvl5pPr>
              <a:defRPr>
                <a:latin typeface="Exo 2" charset="0"/>
                <a:ea typeface="Exo 2" charset="0"/>
                <a:cs typeface="Exo 2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433135" y="0"/>
            <a:ext cx="6758866" cy="67373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>
                  <a:noFill/>
                </a:ln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2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v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49C2F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62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0B0CC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0" y="53927"/>
            <a:ext cx="5155670" cy="6737350"/>
          </a:xfrm>
          <a:solidFill>
            <a:srgbClr val="049BE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5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t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63A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8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0" y="0"/>
            <a:ext cx="5155670" cy="6737350"/>
          </a:xfrm>
          <a:solidFill>
            <a:srgbClr val="DD38F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8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elt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C3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2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vih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8DCB6D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5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008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88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pun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51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49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usta_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76" y="1654055"/>
            <a:ext cx="3577632" cy="3221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0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526" y="18720"/>
            <a:ext cx="5989319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1. tämä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129862" y="18720"/>
            <a:ext cx="6074664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2. tämä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6" y="3425619"/>
            <a:ext cx="5989319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3. tämä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29862" y="3425619"/>
            <a:ext cx="6074664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4. tämä kuva </a:t>
            </a:r>
            <a:r>
              <a:rPr lang="fi-FI" dirty="0" err="1"/>
              <a:t>Kameleonin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374808"/>
            <a:ext cx="5989319" cy="877888"/>
          </a:xfrm>
        </p:spPr>
        <p:txBody>
          <a:bodyPr anchor="ctr" anchorCtr="1"/>
          <a:lstStyle/>
          <a:p>
            <a:pPr lvl="0"/>
            <a:r>
              <a:rPr lang="fi-FI" smtClean="0"/>
              <a:t>Muokkaa tekstin perustyylejä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17336" y="374808"/>
            <a:ext cx="5989319" cy="877888"/>
          </a:xfrm>
        </p:spPr>
        <p:txBody>
          <a:bodyPr anchor="ctr" anchorCtr="1"/>
          <a:lstStyle/>
          <a:p>
            <a:pPr lvl="0"/>
            <a:r>
              <a:rPr lang="fi-FI" smtClean="0"/>
              <a:t>Muokkaa tekstin perustyylejä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0" y="3812953"/>
            <a:ext cx="5989319" cy="877888"/>
          </a:xfrm>
        </p:spPr>
        <p:txBody>
          <a:bodyPr anchor="ctr" anchorCtr="1"/>
          <a:lstStyle/>
          <a:p>
            <a:pPr lvl="0"/>
            <a:r>
              <a:rPr lang="fi-FI" smtClean="0"/>
              <a:t>Muokkaa tekstin perustyylejä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117336" y="3812953"/>
            <a:ext cx="5989319" cy="877888"/>
          </a:xfrm>
        </p:spPr>
        <p:txBody>
          <a:bodyPr anchor="ctr" anchorCtr="1"/>
          <a:lstStyle/>
          <a:p>
            <a:pPr lvl="0"/>
            <a:r>
              <a:rPr lang="fi-FI" smtClean="0"/>
              <a:t>Muokkaa tekstin perustyylejä</a:t>
            </a:r>
          </a:p>
        </p:txBody>
      </p:sp>
      <p:sp>
        <p:nvSpPr>
          <p:cNvPr id="19" name="Rectangle 18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31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usta_k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0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905000"/>
            <a:ext cx="4947604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4"/>
          </p:nvPr>
        </p:nvSpPr>
        <p:spPr>
          <a:xfrm>
            <a:off x="5996197" y="1909763"/>
            <a:ext cx="5357602" cy="3997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va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02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ityksen sivu yhdellä kuvalla ja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0" y="417600"/>
            <a:ext cx="8832000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3.7.2019</a:t>
            </a:r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192000" y="1800000"/>
            <a:ext cx="5491200" cy="4536000"/>
          </a:xfrm>
        </p:spPr>
        <p:txBody>
          <a:bodyPr/>
          <a:lstStyle>
            <a:lvl1pPr marL="0" indent="0">
              <a:buNone/>
              <a:defRPr sz="2400"/>
            </a:lvl1pPr>
            <a:lvl2pPr marL="342895" indent="0">
              <a:buNone/>
              <a:defRPr sz="2100"/>
            </a:lvl2pPr>
            <a:lvl3pPr marL="685791" indent="0">
              <a:buNone/>
              <a:defRPr sz="1800"/>
            </a:lvl3pPr>
            <a:lvl4pPr marL="1028688" indent="0">
              <a:buNone/>
              <a:defRPr sz="1500"/>
            </a:lvl4pPr>
            <a:lvl5pPr marL="1371583" indent="0">
              <a:buNone/>
              <a:defRPr sz="1500"/>
            </a:lvl5pPr>
            <a:lvl6pPr marL="1714478" indent="0">
              <a:buNone/>
              <a:defRPr sz="1500"/>
            </a:lvl6pPr>
            <a:lvl7pPr marL="2057374" indent="0">
              <a:buNone/>
              <a:defRPr sz="1500"/>
            </a:lvl7pPr>
            <a:lvl8pPr marL="2400271" indent="0">
              <a:buNone/>
              <a:defRPr sz="1500"/>
            </a:lvl8pPr>
            <a:lvl9pPr marL="2743166" indent="0">
              <a:buNone/>
              <a:defRPr sz="15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61600" y="1785600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1" i="0" baseline="0">
                <a:solidFill>
                  <a:srgbClr val="00B0CA"/>
                </a:solidFill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61600" y="2367524"/>
            <a:ext cx="5068800" cy="3820626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7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">
  <p:cSld name="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9897301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711200" y="1268760"/>
            <a:ext cx="989730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3.7.2019</a:t>
            </a:r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87FB-4C0E-4B26-A450-55882EC94B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2389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Esityksen kaksipalstainen perus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0" y="417600"/>
            <a:ext cx="8832000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600" y="1785600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1" i="0" baseline="0">
                <a:solidFill>
                  <a:srgbClr val="00B0CA"/>
                </a:solidFill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00" y="2367524"/>
            <a:ext cx="5068800" cy="3820626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9600" y="1784264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1400" b="1" kern="1200" baseline="0" dirty="0" smtClean="0">
                <a:solidFill>
                  <a:srgbClr val="00B0CA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marL="0" lvl="0" indent="0" algn="l" defTabSz="685791" rtl="0" eaLnBrk="1" latinLnBrk="0" hangingPunct="1">
              <a:lnSpc>
                <a:spcPct val="90000"/>
              </a:lnSpc>
              <a:spcBef>
                <a:spcPts val="751"/>
              </a:spcBef>
              <a:buClr>
                <a:srgbClr val="00B0CA"/>
              </a:buClr>
              <a:buSzPct val="140000"/>
              <a:buFont typeface="Arial" panose="020B0604020202020204" pitchFamily="34" charset="0"/>
              <a:buNone/>
            </a:pPr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9600" y="2378157"/>
            <a:ext cx="5068800" cy="3809994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3.7.2019</a:t>
            </a:r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85853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sityksen blankko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3.7.2019</a:t>
            </a:r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0459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487025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5234" y="6356350"/>
            <a:ext cx="51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eukarelialogoplaceholder"/>
          <p:cNvSpPr txBox="1"/>
          <p:nvPr userDrawn="1"/>
        </p:nvSpPr>
        <p:spPr>
          <a:xfrm>
            <a:off x="864000" y="6002532"/>
            <a:ext cx="1115988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5" name="eulogoplaceholder"/>
          <p:cNvSpPr txBox="1"/>
          <p:nvPr userDrawn="1"/>
        </p:nvSpPr>
        <p:spPr>
          <a:xfrm>
            <a:off x="864000" y="5983065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7" name="eulogotenplaceholder"/>
          <p:cNvSpPr txBox="1"/>
          <p:nvPr userDrawn="1"/>
        </p:nvSpPr>
        <p:spPr>
          <a:xfrm>
            <a:off x="864000" y="6228000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21" name="eufinancelogoplaceholder"/>
          <p:cNvSpPr txBox="1"/>
          <p:nvPr userDrawn="1"/>
        </p:nvSpPr>
        <p:spPr>
          <a:xfrm>
            <a:off x="864000" y="6228000"/>
            <a:ext cx="3379905" cy="37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</p:spTree>
    <p:extLst>
      <p:ext uri="{BB962C8B-B14F-4D97-AF65-F5344CB8AC3E}">
        <p14:creationId xmlns:p14="http://schemas.microsoft.com/office/powerpoint/2010/main" val="273159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487025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smtClean="0"/>
              <a:t>Muokkaa tekstin perustyylejä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5234" y="6356350"/>
            <a:ext cx="51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eukarelialogoplaceholder"/>
          <p:cNvSpPr txBox="1"/>
          <p:nvPr userDrawn="1"/>
        </p:nvSpPr>
        <p:spPr>
          <a:xfrm>
            <a:off x="864000" y="6002532"/>
            <a:ext cx="1115988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4" name="eulogotenplaceholder"/>
          <p:cNvSpPr txBox="1"/>
          <p:nvPr userDrawn="1"/>
        </p:nvSpPr>
        <p:spPr>
          <a:xfrm>
            <a:off x="864000" y="6228000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8" name="eulogoplaceholder"/>
          <p:cNvSpPr txBox="1"/>
          <p:nvPr userDrawn="1"/>
        </p:nvSpPr>
        <p:spPr>
          <a:xfrm>
            <a:off x="864000" y="5983065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9" name="eufinancelogoplaceholder"/>
          <p:cNvSpPr txBox="1"/>
          <p:nvPr userDrawn="1"/>
        </p:nvSpPr>
        <p:spPr>
          <a:xfrm>
            <a:off x="864000" y="6228000"/>
            <a:ext cx="3379905" cy="37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pic>
        <p:nvPicPr>
          <p:cNvPr id="1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95" y="349258"/>
            <a:ext cx="1191433" cy="10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875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49C2F0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ak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0B0CC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49BE2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554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3.7.2019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221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Pekka Rajala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4" r:id="rId4"/>
    <p:sldLayoutId id="2147483665" r:id="rId5"/>
    <p:sldLayoutId id="2147483744" r:id="rId6"/>
    <p:sldLayoutId id="2147483669" r:id="rId7"/>
    <p:sldLayoutId id="2147483724" r:id="rId8"/>
    <p:sldLayoutId id="2147483671" r:id="rId9"/>
    <p:sldLayoutId id="2147483672" r:id="rId10"/>
    <p:sldLayoutId id="2147483673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5" r:id="rId19"/>
    <p:sldLayoutId id="2147483686" r:id="rId20"/>
    <p:sldLayoutId id="2147483743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05" r:id="rId39"/>
    <p:sldLayoutId id="2147483708" r:id="rId40"/>
    <p:sldLayoutId id="2147483745" r:id="rId41"/>
    <p:sldLayoutId id="2147483746" r:id="rId42"/>
    <p:sldLayoutId id="2147483749" r:id="rId43"/>
    <p:sldLayoutId id="2147483750" r:id="rId44"/>
    <p:sldLayoutId id="2147483751" r:id="rId45"/>
    <p:sldLayoutId id="2147483752" r:id="rId4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n paikkamerkki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7" b="20967"/>
          <a:stretch>
            <a:fillRect/>
          </a:stretch>
        </p:blipFill>
        <p:spPr/>
      </p:pic>
      <p:sp>
        <p:nvSpPr>
          <p:cNvPr id="3" name="Otsikk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mtClean="0"/>
              <a:t>Harjan esittely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i-FI" smtClean="0"/>
              <a:t>3.7.2019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smtClean="0"/>
              <a:t>Pekka Rajala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46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418124" y="6359401"/>
            <a:ext cx="773875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102632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32" y="1178133"/>
            <a:ext cx="9144000" cy="508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iruutu 5"/>
          <p:cNvSpPr txBox="1"/>
          <p:nvPr/>
        </p:nvSpPr>
        <p:spPr>
          <a:xfrm>
            <a:off x="1557867" y="128885"/>
            <a:ext cx="9110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Toteutumat välilehden alasivuilla näkyvät myös urakoitsijan koneella tehtävien kokonaishintaisten töiden toteutumatiedot. Toteutumat voivat tulla urakoitsijan järjestelmistä suoraan rajapinnan kautta tai urakoitsija voi syöttää tietoja Harjaan.</a:t>
            </a:r>
          </a:p>
        </p:txBody>
      </p:sp>
      <p:sp>
        <p:nvSpPr>
          <p:cNvPr id="5" name="Tekstiruutu 4"/>
          <p:cNvSpPr txBox="1"/>
          <p:nvPr/>
        </p:nvSpPr>
        <p:spPr>
          <a:xfrm>
            <a:off x="1693333" y="4944534"/>
            <a:ext cx="888153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rgbClr val="0070C0"/>
                </a:solidFill>
              </a:rPr>
              <a:t>Ei-koneellisesti tehtävien kokonaishintaisten töiden osalta lisätään mahdollisuus raportoida vain toimenpidetasolla esim. Liikenneympäristön hoitoa.</a:t>
            </a:r>
          </a:p>
          <a:p>
            <a:r>
              <a:rPr lang="fi-FI" dirty="0">
                <a:solidFill>
                  <a:srgbClr val="0070C0"/>
                </a:solidFill>
              </a:rPr>
              <a:t>Erikseen sovittavat tehtävät raportoidaan kuitenkin tehtävätasolla mm. viranomaistehtävät, maastopalvelu ja kolmansien osapuolten aiheuttamat vahingot.</a:t>
            </a:r>
          </a:p>
        </p:txBody>
      </p:sp>
    </p:spTree>
    <p:extLst>
      <p:ext uri="{BB962C8B-B14F-4D97-AF65-F5344CB8AC3E}">
        <p14:creationId xmlns:p14="http://schemas.microsoft.com/office/powerpoint/2010/main" val="28619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88436" y="6340869"/>
            <a:ext cx="803564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3464"/>
            <a:ext cx="1043256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80" y="993297"/>
            <a:ext cx="9144000" cy="536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1567543" y="274321"/>
            <a:ext cx="80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Laadunseuranta välilehdellä on kaikki laadunseurantaan liittyvät näytöt.</a:t>
            </a:r>
          </a:p>
        </p:txBody>
      </p:sp>
    </p:spTree>
    <p:extLst>
      <p:ext uri="{BB962C8B-B14F-4D97-AF65-F5344CB8AC3E}">
        <p14:creationId xmlns:p14="http://schemas.microsoft.com/office/powerpoint/2010/main" val="40720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34996" y="6356349"/>
            <a:ext cx="857003" cy="365126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96694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55422"/>
            <a:ext cx="9198184" cy="517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1524001" y="198120"/>
            <a:ext cx="902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Harjaan on lisätty 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</a:rPr>
              <a:t>Välitavoitteet-välilehti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. Siihen voidaan syöttää määräaikaan tehtävien töiden määräajat. Valtakunnalliset määräajat pyritään syöttämään valmiiksi, mutta urakkakohtaiset ajat pitää urakan vastuuhenkilön syöttää. Urakoitsija kirjaa toteutuman.</a:t>
            </a:r>
          </a:p>
        </p:txBody>
      </p:sp>
    </p:spTree>
    <p:extLst>
      <p:ext uri="{BB962C8B-B14F-4D97-AF65-F5344CB8AC3E}">
        <p14:creationId xmlns:p14="http://schemas.microsoft.com/office/powerpoint/2010/main" val="363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5" name="Tekstiruutu 4"/>
          <p:cNvSpPr txBox="1"/>
          <p:nvPr/>
        </p:nvSpPr>
        <p:spPr>
          <a:xfrm>
            <a:off x="1256805" y="202970"/>
            <a:ext cx="8984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Harjaa käyttävien urakoitsijoiden turvallisuusraportointi tulee (rajapinnan kautta) myös Harjaan ja siirtyy Harjan kautta 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</a:rPr>
              <a:t>TURIin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. Turvallisuusraportointia voidaan tehdä/käsitellä Harjassa.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05" y="1120362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46872" y="6356349"/>
            <a:ext cx="845127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48"/>
            <a:ext cx="1055131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5" name="Tekstiruutu 4"/>
          <p:cNvSpPr txBox="1"/>
          <p:nvPr/>
        </p:nvSpPr>
        <p:spPr>
          <a:xfrm>
            <a:off x="1524000" y="450428"/>
            <a:ext cx="831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2">
                    <a:lumMod val="75000"/>
                  </a:schemeClr>
                </a:solidFill>
              </a:rPr>
              <a:t>Laskutusyhteenveto kokoaa urakan </a:t>
            </a:r>
            <a:r>
              <a:rPr lang="fi-FI" dirty="0" smtClean="0">
                <a:solidFill>
                  <a:schemeClr val="accent2">
                    <a:lumMod val="75000"/>
                  </a:schemeClr>
                </a:solidFill>
              </a:rPr>
              <a:t>kustannustiedot.</a:t>
            </a:r>
            <a:endParaRPr lang="fi-FI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32224"/>
            <a:ext cx="9144000" cy="516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3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34996" y="6356349"/>
            <a:ext cx="857003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48"/>
            <a:ext cx="1173884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5" name="Tekstiruutu 4"/>
          <p:cNvSpPr txBox="1"/>
          <p:nvPr/>
        </p:nvSpPr>
        <p:spPr>
          <a:xfrm>
            <a:off x="1530927" y="190792"/>
            <a:ext cx="8950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1">
                    <a:lumMod val="75000"/>
                  </a:schemeClr>
                </a:solidFill>
              </a:rPr>
              <a:t>Harjassa on </a:t>
            </a:r>
            <a:r>
              <a:rPr lang="fi-FI" dirty="0" smtClean="0">
                <a:solidFill>
                  <a:schemeClr val="accent1">
                    <a:lumMod val="75000"/>
                  </a:schemeClr>
                </a:solidFill>
              </a:rPr>
              <a:t>runsaasti raportteja toiminnan ja turvallisuuden seurantaan</a:t>
            </a:r>
            <a:endParaRPr lang="fi-FI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i-FI" dirty="0">
                <a:solidFill>
                  <a:schemeClr val="accent1">
                    <a:lumMod val="75000"/>
                  </a:schemeClr>
                </a:solidFill>
              </a:rPr>
              <a:t>Raportteja voi ottaa eri hallintotasoilla ja eri aikaväliltä. Raporteista voi tehdä myös tulostettavia </a:t>
            </a:r>
            <a:r>
              <a:rPr lang="fi-FI" dirty="0" err="1">
                <a:solidFill>
                  <a:schemeClr val="accent1">
                    <a:lumMod val="75000"/>
                  </a:schemeClr>
                </a:solidFill>
              </a:rPr>
              <a:t>pdf-raportteja</a:t>
            </a:r>
            <a:r>
              <a:rPr lang="fi-FI" dirty="0">
                <a:solidFill>
                  <a:schemeClr val="accent1">
                    <a:lumMod val="75000"/>
                  </a:schemeClr>
                </a:solidFill>
              </a:rPr>
              <a:t> tai viedä tiedot Exceliin jatkokäsittelyä varten.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46" y="1277224"/>
            <a:ext cx="9220201" cy="498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0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431979" y="6380100"/>
            <a:ext cx="760021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80101"/>
            <a:ext cx="1072944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5" name="Tekstiruutu 4"/>
          <p:cNvSpPr txBox="1"/>
          <p:nvPr/>
        </p:nvSpPr>
        <p:spPr>
          <a:xfrm>
            <a:off x="1562407" y="95071"/>
            <a:ext cx="905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Keskeinen muutos Harjassa Auraan verrattuna on karttakäyttöliittymän  tuominen Harjaan. Tilannekuvassa voidaan seurata lähes kaikkia Harja-tapahtumia reaali-ajassa tai valitulla aikavälillä historiatietona joko yhdessä tai useammassa urakassa tai laajemmalla alueella.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08" y="1247944"/>
            <a:ext cx="9105593" cy="54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406248" y="6348493"/>
            <a:ext cx="785751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96694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5" name="Tekstiruutu 4"/>
          <p:cNvSpPr txBox="1"/>
          <p:nvPr/>
        </p:nvSpPr>
        <p:spPr>
          <a:xfrm>
            <a:off x="2391889" y="404048"/>
            <a:ext cx="665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Asiakaspalautteesta/ilmoituksista </a:t>
            </a:r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saa myös </a:t>
            </a:r>
            <a:r>
              <a:rPr lang="fi-FI" dirty="0" err="1" smtClean="0">
                <a:solidFill>
                  <a:schemeClr val="accent3">
                    <a:lumMod val="75000"/>
                  </a:schemeClr>
                </a:solidFill>
              </a:rPr>
              <a:t>graaffisia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 raportteja</a:t>
            </a:r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66" y="876834"/>
            <a:ext cx="9109768" cy="540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6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n paikkamerkki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2" b="8652"/>
          <a:stretch>
            <a:fillRect/>
          </a:stretch>
        </p:blipFill>
        <p:spPr/>
      </p:pic>
      <p:sp>
        <p:nvSpPr>
          <p:cNvPr id="5" name="Otsikk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Käyttövaltuuksien hallinta</a:t>
            </a:r>
            <a:endParaRPr lang="fi-FI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i-FI" smtClean="0"/>
              <a:t>3.7.2019</a:t>
            </a:r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212975" cy="365125"/>
          </a:xfrm>
        </p:spPr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89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Väylän käyttövaltuuksien hallinta 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i-FI" sz="2000" dirty="0" err="1"/>
              <a:t>Extranetin</a:t>
            </a:r>
            <a:r>
              <a:rPr lang="fi-FI" sz="2000" dirty="0"/>
              <a:t> Valtuushallinta-palvelu</a:t>
            </a:r>
          </a:p>
          <a:p>
            <a:pPr lvl="1"/>
            <a:r>
              <a:rPr lang="fi-FI" sz="2000" dirty="0"/>
              <a:t>mahdollistaa kaikkien </a:t>
            </a:r>
            <a:r>
              <a:rPr lang="fi-FI" sz="2000" dirty="0" err="1"/>
              <a:t>Extranetin</a:t>
            </a:r>
            <a:r>
              <a:rPr lang="fi-FI" sz="2000" dirty="0"/>
              <a:t> kautta käytettävien palvelujen oikeuksien hallinnan, esim. Harjan </a:t>
            </a:r>
          </a:p>
          <a:p>
            <a:pPr lvl="1"/>
            <a:r>
              <a:rPr lang="fi-FI" sz="2000" dirty="0"/>
              <a:t>keskitetty ja pitkälle automatisoitu  </a:t>
            </a:r>
          </a:p>
          <a:p>
            <a:pPr lvl="1"/>
            <a:r>
              <a:rPr lang="fi-FI" sz="2000" dirty="0"/>
              <a:t>tieto oikeuksista ajan tasalla </a:t>
            </a:r>
          </a:p>
          <a:p>
            <a:pPr lvl="1"/>
            <a:r>
              <a:rPr lang="fi-FI" sz="2000" dirty="0"/>
              <a:t>kaikki ajantasaiset tiedot saatavissa näytölle, myöhemmin myös raportointi </a:t>
            </a:r>
          </a:p>
          <a:p>
            <a:r>
              <a:rPr lang="fi-FI" sz="2000" dirty="0" smtClean="0">
                <a:solidFill>
                  <a:srgbClr val="FF0000"/>
                </a:solidFill>
              </a:rPr>
              <a:t>Kukin </a:t>
            </a:r>
            <a:r>
              <a:rPr lang="fi-FI" sz="2000" dirty="0">
                <a:solidFill>
                  <a:srgbClr val="FF0000"/>
                </a:solidFill>
              </a:rPr>
              <a:t>organisaatio vastaa omien käyttäjiensä </a:t>
            </a:r>
          </a:p>
          <a:p>
            <a:pPr lvl="1"/>
            <a:r>
              <a:rPr lang="fi-FI" sz="2000" dirty="0">
                <a:solidFill>
                  <a:srgbClr val="FF0000"/>
                </a:solidFill>
              </a:rPr>
              <a:t>käyttäjätiedoista </a:t>
            </a:r>
          </a:p>
          <a:p>
            <a:pPr lvl="1"/>
            <a:r>
              <a:rPr lang="fi-FI" sz="2000" dirty="0">
                <a:solidFill>
                  <a:srgbClr val="FF0000"/>
                </a:solidFill>
              </a:rPr>
              <a:t>oikeuksista </a:t>
            </a:r>
          </a:p>
          <a:p>
            <a:r>
              <a:rPr lang="fi-FI" sz="2000" dirty="0" smtClean="0"/>
              <a:t>Oikeuksien </a:t>
            </a:r>
            <a:r>
              <a:rPr lang="fi-FI" sz="2000" dirty="0"/>
              <a:t>hallinta rajautuu niihin perusteisiin, mitä organisaatiolle on  määritelty </a:t>
            </a:r>
            <a:r>
              <a:rPr lang="fi-FI" sz="2000" dirty="0" smtClean="0"/>
              <a:t>Väylän </a:t>
            </a:r>
            <a:r>
              <a:rPr lang="fi-FI" sz="2000" dirty="0"/>
              <a:t>toimesta </a:t>
            </a:r>
          </a:p>
          <a:p>
            <a:r>
              <a:rPr lang="fi-FI" sz="2000" dirty="0" smtClean="0"/>
              <a:t>Väylä </a:t>
            </a:r>
            <a:r>
              <a:rPr lang="fi-FI" sz="2000" dirty="0"/>
              <a:t>valvoo käyttöoikeuksia 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25224" y="6347526"/>
            <a:ext cx="866775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47526"/>
            <a:ext cx="1072944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8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011" y="4138963"/>
            <a:ext cx="2853585" cy="2217387"/>
          </a:xfrm>
          <a:prstGeom prst="rect">
            <a:avLst/>
          </a:prstGeom>
        </p:spPr>
      </p:pic>
      <p:sp>
        <p:nvSpPr>
          <p:cNvPr id="3" name="Otsikk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Mikä HARJA on?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487025" cy="1313213"/>
          </a:xfrm>
        </p:spPr>
        <p:txBody>
          <a:bodyPr/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HARJA on kaikkien 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liikennemuotojen </a:t>
            </a:r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hoito- ja 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korjausurakoiden </a:t>
            </a:r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valvontaan, sekä sopimusten ja palautteiden hallintaan tarkoitettu järjestelmä.</a:t>
            </a:r>
          </a:p>
          <a:p>
            <a:endParaRPr lang="fi-FI" dirty="0"/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4294967295"/>
          </p:nvPr>
        </p:nvSpPr>
        <p:spPr>
          <a:xfrm>
            <a:off x="11325224" y="6347361"/>
            <a:ext cx="866775" cy="374114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4294967295"/>
          </p:nvPr>
        </p:nvSpPr>
        <p:spPr>
          <a:xfrm>
            <a:off x="0" y="6359401"/>
            <a:ext cx="2212975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596" y="4138935"/>
            <a:ext cx="3230914" cy="2222013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1041" y="4134365"/>
            <a:ext cx="3135970" cy="22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Valtuushallintapalvelu Extranetissa 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5771993" cy="4010025"/>
          </a:xfrm>
        </p:spPr>
        <p:txBody>
          <a:bodyPr>
            <a:normAutofit fontScale="92500" lnSpcReduction="10000"/>
          </a:bodyPr>
          <a:lstStyle/>
          <a:p>
            <a:r>
              <a:rPr lang="fi-FI" sz="2200" dirty="0"/>
              <a:t>Urakoitsija nimittää </a:t>
            </a:r>
            <a:r>
              <a:rPr lang="fi-FI" sz="2200" dirty="0">
                <a:solidFill>
                  <a:srgbClr val="14A6C2"/>
                </a:solidFill>
              </a:rPr>
              <a:t>valtuusvastaavan</a:t>
            </a:r>
          </a:p>
          <a:p>
            <a:pPr lvl="1"/>
            <a:r>
              <a:rPr lang="fi-FI" sz="2200" dirty="0"/>
              <a:t>Sopimus </a:t>
            </a:r>
            <a:r>
              <a:rPr lang="fi-FI" sz="2200" dirty="0" smtClean="0"/>
              <a:t>Väylän </a:t>
            </a:r>
            <a:r>
              <a:rPr lang="fi-FI" sz="2200" dirty="0"/>
              <a:t>kanssa yritystasolla, vain kerran </a:t>
            </a:r>
          </a:p>
          <a:p>
            <a:r>
              <a:rPr lang="fi-FI" sz="2200" dirty="0"/>
              <a:t>Käyttövaltuudet hoidetaan </a:t>
            </a:r>
            <a:r>
              <a:rPr lang="fi-FI" sz="2200" dirty="0" smtClean="0"/>
              <a:t>Väylän </a:t>
            </a:r>
            <a:r>
              <a:rPr lang="fi-FI" sz="2200" dirty="0" err="1"/>
              <a:t>Extranetin</a:t>
            </a:r>
            <a:r>
              <a:rPr lang="fi-FI" sz="2200" dirty="0"/>
              <a:t> Valtuushallinta palvelussa  </a:t>
            </a:r>
          </a:p>
          <a:p>
            <a:r>
              <a:rPr lang="fi-FI" sz="2200" dirty="0"/>
              <a:t>Valtuusvastaava vastaa urakoitsijan käyttäjätunnusten luomisesta ja poistamisesta sekä käyttöoikeuksien myöntämisestä järjestelmiin </a:t>
            </a:r>
          </a:p>
          <a:p>
            <a:r>
              <a:rPr lang="fi-FI" sz="2200" dirty="0"/>
              <a:t>Lisäksi valtuushallinta palvelun oikeudet voidaan antaa ns. valtuustilaajille, jotka hoitavat näitä tehtäviä urakoitsijan kannalta tarkoituksenmukaisella tavalla  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400311" y="6356349"/>
            <a:ext cx="786939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9399"/>
            <a:ext cx="1233261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18" y="2008060"/>
            <a:ext cx="3790188" cy="380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kstiruutu 6"/>
          <p:cNvSpPr txBox="1"/>
          <p:nvPr/>
        </p:nvSpPr>
        <p:spPr>
          <a:xfrm>
            <a:off x="8165969" y="1571501"/>
            <a:ext cx="2556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/>
              <a:t>Vastuuhenkilö nimeää ja antaa oikeudet urakoitsijan valtuusvastaavalle tai toimii itse valtuusvastaavana.</a:t>
            </a:r>
          </a:p>
        </p:txBody>
      </p:sp>
    </p:spTree>
    <p:extLst>
      <p:ext uri="{BB962C8B-B14F-4D97-AF65-F5344CB8AC3E}">
        <p14:creationId xmlns:p14="http://schemas.microsoft.com/office/powerpoint/2010/main" val="7904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Peruste 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1800" dirty="0"/>
              <a:t>Henkilötietojen käsittelyyn tietojärjestelmässä tulee olla asianmukainen peruste. </a:t>
            </a:r>
          </a:p>
          <a:p>
            <a:r>
              <a:rPr lang="fi-FI" sz="1800" dirty="0"/>
              <a:t>Käyttöoikeuksien myöntämisellä järjestelmään pitää olla peruste, joka kuvaa syyn minkä takia käyttäjä tarvitsee kyseisen oikeuden. </a:t>
            </a:r>
          </a:p>
          <a:p>
            <a:r>
              <a:rPr lang="fi-FI" sz="1800" dirty="0"/>
              <a:t>Tällainen peruste voi olla esimerkiksi toimeksiantosopimus, jonka toimittamiseen käyttäjä osallistuu organisaation jäsenenä tai alihankkijana. </a:t>
            </a:r>
          </a:p>
          <a:p>
            <a:pPr lvl="1"/>
            <a:r>
              <a:rPr lang="fi-FI" sz="1800" dirty="0"/>
              <a:t>Peruste voi olla esimerkiksi urakkasopimus, ylläpitosopimus tms. </a:t>
            </a:r>
          </a:p>
          <a:p>
            <a:r>
              <a:rPr lang="fi-FI" sz="1800" dirty="0"/>
              <a:t>Käyttöoikeus pohjautuu perusteeseen. Peruste rekisteröidään Valtuushallintapalveluun käyttöoikeuksien haun lähtökohdaksi.</a:t>
            </a:r>
          </a:p>
          <a:p>
            <a:pPr lvl="1"/>
            <a:r>
              <a:rPr lang="fi-FI" sz="1800" dirty="0"/>
              <a:t>Harjan tapauksessa peruste on urakkasopimus, jolla on alku- ja loppupäivämäärä</a:t>
            </a:r>
          </a:p>
          <a:p>
            <a:r>
              <a:rPr lang="fi-FI" sz="1800" dirty="0"/>
              <a:t>Perusteen omistaja </a:t>
            </a:r>
          </a:p>
          <a:p>
            <a:pPr lvl="1"/>
            <a:r>
              <a:rPr lang="fi-FI" sz="1800" dirty="0"/>
              <a:t>Viranomaisen rooli, joka vastaa toiminnasta tai sopimuksesta, johon käyttöoikeudet perustuvat 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25224" y="6356349"/>
            <a:ext cx="866775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49"/>
            <a:ext cx="1108570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621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HARJAN </a:t>
            </a:r>
            <a:r>
              <a:rPr lang="en-US" dirty="0" err="1"/>
              <a:t>tavoite</a:t>
            </a:r>
            <a:endParaRPr lang="en-US" dirty="0"/>
          </a:p>
        </p:txBody>
      </p:sp>
      <p:sp>
        <p:nvSpPr>
          <p:cNvPr id="7" name="Tekstin paikkamerkki 6"/>
          <p:cNvSpPr>
            <a:spLocks noGrp="1"/>
          </p:cNvSpPr>
          <p:nvPr>
            <p:ph type="body" sz="quarter" idx="13"/>
          </p:nvPr>
        </p:nvSpPr>
        <p:spPr>
          <a:xfrm>
            <a:off x="838201" y="1905000"/>
            <a:ext cx="4706196" cy="4010025"/>
          </a:xfrm>
        </p:spPr>
        <p:txBody>
          <a:bodyPr/>
          <a:lstStyle/>
          <a:p>
            <a:r>
              <a:rPr lang="fi-FI" b="1" dirty="0"/>
              <a:t>HARJA helpottaa eri yhteistyötahojen </a:t>
            </a:r>
            <a:r>
              <a:rPr lang="fi-FI" b="1" dirty="0" smtClean="0"/>
              <a:t>(Väylä, </a:t>
            </a:r>
            <a:r>
              <a:rPr lang="fi-FI" b="1" dirty="0"/>
              <a:t>ELY, urakoitsijat, konsultit) mahdollisuutta toimia yhdessä tarjoamalla näkyvyyttä asioihin, joihin sitä aiemmin ei ole ollut.</a:t>
            </a:r>
          </a:p>
          <a:p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63325" y="6356350"/>
            <a:ext cx="828675" cy="365125"/>
          </a:xfrm>
        </p:spPr>
        <p:txBody>
          <a:bodyPr/>
          <a:lstStyle/>
          <a:p>
            <a:r>
              <a:rPr lang="fi-FI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212975" cy="365125"/>
          </a:xfrm>
        </p:spPr>
        <p:txBody>
          <a:bodyPr/>
          <a:lstStyle/>
          <a:p>
            <a:r>
              <a:rPr lang="fi-FI" smtClean="0"/>
              <a:t>Pekka Rajala</a:t>
            </a:r>
            <a:endParaRPr lang="fi-FI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461" y="5151999"/>
            <a:ext cx="719546" cy="719546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1" name="Oval 20"/>
          <p:cNvSpPr/>
          <p:nvPr/>
        </p:nvSpPr>
        <p:spPr>
          <a:xfrm>
            <a:off x="6025766" y="5061957"/>
            <a:ext cx="834939" cy="834939"/>
          </a:xfrm>
          <a:prstGeom prst="ellipse">
            <a:avLst/>
          </a:prstGeom>
          <a:solidFill>
            <a:schemeClr val="bg1">
              <a:alpha val="0"/>
            </a:schemeClr>
          </a:solidFill>
          <a:ln w="28575" cmpd="sng">
            <a:solidFill>
              <a:srgbClr val="14A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grpSp>
        <p:nvGrpSpPr>
          <p:cNvPr id="9" name="Group 8"/>
          <p:cNvGrpSpPr/>
          <p:nvPr/>
        </p:nvGrpSpPr>
        <p:grpSpPr>
          <a:xfrm>
            <a:off x="8182822" y="5061957"/>
            <a:ext cx="834939" cy="834939"/>
            <a:chOff x="7403353" y="1075765"/>
            <a:chExt cx="762000" cy="762000"/>
          </a:xfrm>
        </p:grpSpPr>
        <p:pic>
          <p:nvPicPr>
            <p:cNvPr id="18" name="Picture 17" descr="stk19918boj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147773">
              <a:off x="7546707" y="1237062"/>
              <a:ext cx="496132" cy="422124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7403353" y="1075765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14A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92864" y="5061957"/>
            <a:ext cx="834939" cy="834939"/>
            <a:chOff x="7403353" y="1703294"/>
            <a:chExt cx="762000" cy="762000"/>
          </a:xfrm>
        </p:grpSpPr>
        <p:sp>
          <p:nvSpPr>
            <p:cNvPr id="17" name="Oval 16"/>
            <p:cNvSpPr/>
            <p:nvPr/>
          </p:nvSpPr>
          <p:spPr>
            <a:xfrm>
              <a:off x="7403353" y="1703294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rgbClr val="14A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1473" y="1843551"/>
              <a:ext cx="477790" cy="491611"/>
            </a:xfrm>
            <a:prstGeom prst="rect">
              <a:avLst/>
            </a:prstGeom>
          </p:spPr>
        </p:pic>
      </p:grpSp>
      <p:pic>
        <p:nvPicPr>
          <p:cNvPr id="11" name="Picture 10" descr="harja_symbol_25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376" y="790704"/>
            <a:ext cx="653000" cy="653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261349" y="5061957"/>
            <a:ext cx="845935" cy="838405"/>
            <a:chOff x="5243768" y="3017470"/>
            <a:chExt cx="772035" cy="765163"/>
          </a:xfrm>
        </p:grpSpPr>
        <p:pic>
          <p:nvPicPr>
            <p:cNvPr id="14" name="Picture 13" descr="1726-closeup-of-business-man-in-suit-and-tie-pv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841"/>
            <a:stretch/>
          </p:blipFill>
          <p:spPr>
            <a:xfrm>
              <a:off x="5243768" y="3017470"/>
              <a:ext cx="764650" cy="764651"/>
            </a:xfrm>
            <a:prstGeom prst="ellipse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5253803" y="3020633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14A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cxnSp>
        <p:nvCxnSpPr>
          <p:cNvPr id="73" name="Elbow Connector 72"/>
          <p:cNvCxnSpPr/>
          <p:nvPr/>
        </p:nvCxnSpPr>
        <p:spPr>
          <a:xfrm rot="5400000">
            <a:off x="6206956" y="3016653"/>
            <a:ext cx="1984224" cy="1745947"/>
          </a:xfrm>
          <a:prstGeom prst="bentConnector3">
            <a:avLst>
              <a:gd name="adj1" fmla="val 85139"/>
            </a:avLst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/>
          <p:nvPr/>
        </p:nvCxnSpPr>
        <p:spPr>
          <a:xfrm rot="16200000" flipH="1">
            <a:off x="7957363" y="2997030"/>
            <a:ext cx="2020190" cy="1790832"/>
          </a:xfrm>
          <a:prstGeom prst="bentConnector3">
            <a:avLst>
              <a:gd name="adj1" fmla="val 85079"/>
            </a:avLst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rot="16200000" flipH="1">
            <a:off x="7432777" y="3470150"/>
            <a:ext cx="2060227" cy="781696"/>
          </a:xfrm>
          <a:prstGeom prst="bentConnector3">
            <a:avLst>
              <a:gd name="adj1" fmla="val 85507"/>
            </a:avLst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5400000">
            <a:off x="6050305" y="2863345"/>
            <a:ext cx="3398042" cy="645429"/>
          </a:xfrm>
          <a:prstGeom prst="bentConnector3">
            <a:avLst>
              <a:gd name="adj1" fmla="val 91374"/>
            </a:avLst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26093" y="4077626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Urakoiden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kustannusten</a:t>
            </a:r>
            <a:r>
              <a:rPr lang="en-US" sz="1400" b="1" dirty="0" smtClean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seuranta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26093" y="3620836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Tieliikennekeskuksen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ilmoitukset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09677" y="3160671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Päivystäjätiedot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26093" y="2701118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Tierekisterin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varusteteeman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päivitykset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19556" y="2218093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Reaaliaikainen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toteumien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seuranta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09677" y="1753526"/>
            <a:ext cx="3545501" cy="362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Karttapohjainen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 Narrow" panose="020B0606020202030204" pitchFamily="34" charset="0"/>
                <a:cs typeface="Arial"/>
              </a:rPr>
              <a:t>tilannekuva</a:t>
            </a:r>
            <a:endParaRPr lang="en-US" sz="1400" b="1" dirty="0">
              <a:solidFill>
                <a:schemeClr val="tx1"/>
              </a:solidFill>
              <a:latin typeface="Arial Narrow" panose="020B0606020202030204" pitchFamily="34" charset="0"/>
              <a:cs typeface="Arial"/>
            </a:endParaRPr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837" y="5250607"/>
            <a:ext cx="529984" cy="5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45919" y="3379968"/>
            <a:ext cx="1490294" cy="29364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43523" y="4366529"/>
            <a:ext cx="1245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dirty="0" err="1" smtClean="0">
                <a:latin typeface="Arial"/>
                <a:cs typeface="Arial"/>
              </a:rPr>
              <a:t>Väylän</a:t>
            </a:r>
            <a:r>
              <a:rPr lang="en-US" sz="1000" dirty="0" smtClean="0">
                <a:latin typeface="Arial"/>
                <a:cs typeface="Arial"/>
              </a:rPr>
              <a:t> </a:t>
            </a:r>
            <a:r>
              <a:rPr lang="en-US" sz="1000" dirty="0" err="1">
                <a:latin typeface="Arial"/>
                <a:cs typeface="Arial"/>
              </a:rPr>
              <a:t>verkko</a:t>
            </a:r>
            <a:r>
              <a:rPr lang="en-US" sz="1000" dirty="0">
                <a:latin typeface="Arial"/>
                <a:cs typeface="Arial"/>
              </a:rPr>
              <a:t>:</a:t>
            </a:r>
            <a:br>
              <a:rPr lang="en-US" sz="1000" dirty="0">
                <a:latin typeface="Arial"/>
                <a:cs typeface="Arial"/>
              </a:rPr>
            </a:b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latin typeface="Arial"/>
                <a:cs typeface="Arial"/>
              </a:rPr>
              <a:t>     </a:t>
            </a:r>
            <a:r>
              <a:rPr lang="en-US" sz="1000" dirty="0" err="1">
                <a:latin typeface="Arial"/>
                <a:cs typeface="Arial"/>
              </a:rPr>
              <a:t>Käyttäjähallinta</a:t>
            </a: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</a:t>
            </a:r>
            <a:r>
              <a:rPr lang="en-US" sz="1000" dirty="0" err="1">
                <a:latin typeface="Arial"/>
                <a:cs typeface="Arial"/>
              </a:rPr>
              <a:t>Sampo</a:t>
            </a: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T-LOIK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YHA</a:t>
            </a: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</a:t>
            </a:r>
            <a:r>
              <a:rPr lang="en-US" sz="1000" dirty="0" err="1">
                <a:latin typeface="Arial"/>
                <a:cs typeface="Arial"/>
              </a:rPr>
              <a:t>Tierekisteri</a:t>
            </a: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</a:t>
            </a:r>
            <a:r>
              <a:rPr lang="en-US" sz="1000" dirty="0" err="1">
                <a:latin typeface="Arial"/>
                <a:cs typeface="Arial"/>
              </a:rPr>
              <a:t>Paikkatieto</a:t>
            </a: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1000" dirty="0">
                <a:latin typeface="Arial"/>
                <a:cs typeface="Arial"/>
              </a:rPr>
              <a:t>     TURI</a:t>
            </a:r>
          </a:p>
          <a:p>
            <a:pPr>
              <a:lnSpc>
                <a:spcPct val="120000"/>
              </a:lnSpc>
            </a:pP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10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936213" y="3379968"/>
            <a:ext cx="1384106" cy="29364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004412" y="4361038"/>
            <a:ext cx="1245032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dirty="0">
                <a:latin typeface="Arial"/>
                <a:cs typeface="Arial"/>
              </a:rPr>
              <a:t>ELY-</a:t>
            </a:r>
            <a:r>
              <a:rPr lang="en-US" sz="1000" dirty="0" err="1">
                <a:latin typeface="Arial"/>
                <a:cs typeface="Arial"/>
              </a:rPr>
              <a:t>verkko</a:t>
            </a:r>
            <a:r>
              <a:rPr lang="en-US" sz="1000" dirty="0">
                <a:latin typeface="Arial"/>
                <a:cs typeface="Arial"/>
              </a:rPr>
              <a:t>:</a:t>
            </a:r>
            <a:br>
              <a:rPr lang="en-US" sz="1000" dirty="0">
                <a:latin typeface="Arial"/>
                <a:cs typeface="Arial"/>
              </a:rPr>
            </a:br>
            <a:endParaRPr lang="en-US" sz="10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1000" dirty="0">
                <a:latin typeface="Arial"/>
                <a:cs typeface="Arial"/>
              </a:rPr>
              <a:t>     TILU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022" y="3608383"/>
            <a:ext cx="505042" cy="538668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 rot="11286981">
            <a:off x="1791898" y="3278698"/>
            <a:ext cx="2237302" cy="1100605"/>
          </a:xfrm>
          <a:prstGeom prst="cloud">
            <a:avLst/>
          </a:prstGeom>
          <a:solidFill>
            <a:schemeClr val="bg1"/>
          </a:solidFill>
          <a:ln w="254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/>
          <p:cNvSpPr/>
          <p:nvPr/>
        </p:nvSpPr>
        <p:spPr>
          <a:xfrm>
            <a:off x="3832861" y="1331785"/>
            <a:ext cx="1514872" cy="142102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084737" y="1571833"/>
            <a:ext cx="1421027" cy="142102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HARJA-</a:t>
            </a:r>
            <a:r>
              <a:rPr lang="en-US" dirty="0" err="1"/>
              <a:t>maailma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216244" y="6359617"/>
            <a:ext cx="975756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243"/>
            <a:ext cx="2212975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11" name="Lieriö 6"/>
          <p:cNvSpPr/>
          <p:nvPr/>
        </p:nvSpPr>
        <p:spPr>
          <a:xfrm>
            <a:off x="2384076" y="3479924"/>
            <a:ext cx="1052946" cy="698151"/>
          </a:xfrm>
          <a:prstGeom prst="can">
            <a:avLst/>
          </a:prstGeom>
          <a:noFill/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b="1" dirty="0">
                <a:solidFill>
                  <a:srgbClr val="000000"/>
                </a:solidFill>
                <a:latin typeface="Arial"/>
                <a:cs typeface="Arial"/>
              </a:rPr>
              <a:t>HARJA</a:t>
            </a:r>
          </a:p>
        </p:txBody>
      </p:sp>
      <p:sp>
        <p:nvSpPr>
          <p:cNvPr id="18" name="Tekstiruutu 39"/>
          <p:cNvSpPr txBox="1"/>
          <p:nvPr/>
        </p:nvSpPr>
        <p:spPr>
          <a:xfrm>
            <a:off x="1629387" y="4094641"/>
            <a:ext cx="1379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i-FI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4" name="Ryhmä 13"/>
          <p:cNvGrpSpPr/>
          <p:nvPr/>
        </p:nvGrpSpPr>
        <p:grpSpPr>
          <a:xfrm>
            <a:off x="5192303" y="4581045"/>
            <a:ext cx="1784866" cy="1391056"/>
            <a:chOff x="4070752" y="3479923"/>
            <a:chExt cx="1784866" cy="1391056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072" y="3479923"/>
              <a:ext cx="1580226" cy="991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kstiruutu 40"/>
            <p:cNvSpPr txBox="1"/>
            <p:nvPr/>
          </p:nvSpPr>
          <p:spPr>
            <a:xfrm>
              <a:off x="4070752" y="4440092"/>
              <a:ext cx="17848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000" b="1" dirty="0">
                  <a:solidFill>
                    <a:srgbClr val="14A6C2"/>
                  </a:solidFill>
                  <a:latin typeface="Arial"/>
                  <a:cs typeface="Arial"/>
                </a:rPr>
                <a:t>TILAAJAN VALVONTA </a:t>
              </a:r>
            </a:p>
            <a:p>
              <a:pPr algn="ctr">
                <a:lnSpc>
                  <a:spcPct val="120000"/>
                </a:lnSpc>
              </a:pPr>
              <a:r>
                <a:rPr lang="fi-FI" sz="1000" dirty="0">
                  <a:solidFill>
                    <a:srgbClr val="000000"/>
                  </a:solidFill>
                  <a:latin typeface="Arial"/>
                  <a:cs typeface="Arial"/>
                </a:rPr>
                <a:t>Työpöytätyöskentelynä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60631" y="1089703"/>
            <a:ext cx="1097370" cy="869094"/>
            <a:chOff x="4146094" y="1368321"/>
            <a:chExt cx="790463" cy="626030"/>
          </a:xfrm>
        </p:grpSpPr>
        <p:pic>
          <p:nvPicPr>
            <p:cNvPr id="23" name="Picture 22" descr="Screen Shot 2015-11-10 at 12.45.34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6094" y="1368321"/>
              <a:ext cx="537399" cy="58690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6585" y="1702866"/>
              <a:ext cx="529972" cy="291485"/>
            </a:xfrm>
            <a:prstGeom prst="rect">
              <a:avLst/>
            </a:prstGeom>
          </p:spPr>
        </p:pic>
      </p:grpSp>
      <p:sp>
        <p:nvSpPr>
          <p:cNvPr id="30" name="Tekstiruutu 21"/>
          <p:cNvSpPr txBox="1"/>
          <p:nvPr/>
        </p:nvSpPr>
        <p:spPr>
          <a:xfrm>
            <a:off x="5170970" y="3504407"/>
            <a:ext cx="85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>
                <a:latin typeface="Arial"/>
                <a:cs typeface="Arial"/>
              </a:rPr>
              <a:t>SONJA/</a:t>
            </a:r>
          </a:p>
          <a:p>
            <a:pPr algn="ctr"/>
            <a:r>
              <a:rPr lang="fi-FI" sz="1000" b="1" dirty="0">
                <a:latin typeface="Arial"/>
                <a:cs typeface="Arial"/>
              </a:rPr>
              <a:t>OAG</a:t>
            </a:r>
          </a:p>
        </p:txBody>
      </p:sp>
      <p:grpSp>
        <p:nvGrpSpPr>
          <p:cNvPr id="13" name="Ryhmä 12"/>
          <p:cNvGrpSpPr/>
          <p:nvPr/>
        </p:nvGrpSpPr>
        <p:grpSpPr>
          <a:xfrm>
            <a:off x="3654882" y="4648285"/>
            <a:ext cx="1446343" cy="1452624"/>
            <a:chOff x="4336339" y="4877332"/>
            <a:chExt cx="1446343" cy="1452624"/>
          </a:xfrm>
        </p:grpSpPr>
        <p:sp>
          <p:nvSpPr>
            <p:cNvPr id="53" name="Oval 52"/>
            <p:cNvSpPr/>
            <p:nvPr/>
          </p:nvSpPr>
          <p:spPr>
            <a:xfrm>
              <a:off x="4361655" y="4877332"/>
              <a:ext cx="1421027" cy="142102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12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560736" y="5118758"/>
              <a:ext cx="1102971" cy="742684"/>
              <a:chOff x="2452267" y="4008134"/>
              <a:chExt cx="1128573" cy="855882"/>
            </a:xfrm>
          </p:grpSpPr>
          <p:pic>
            <p:nvPicPr>
              <p:cNvPr id="28" name="Picture 8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2267" y="4008134"/>
                <a:ext cx="932655" cy="5956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9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58000">
                <a:off x="3096083" y="4230322"/>
                <a:ext cx="484757" cy="633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4336339" y="5714403"/>
              <a:ext cx="120466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i-FI" sz="1000" b="1" dirty="0">
                  <a:solidFill>
                    <a:srgbClr val="14A6C2"/>
                  </a:solidFill>
                  <a:latin typeface="Arial"/>
                  <a:cs typeface="Arial"/>
                </a:rPr>
                <a:t>VALVONTA MAASTOSSA</a:t>
              </a:r>
              <a:r>
                <a:rPr lang="fi-FI" sz="1000" dirty="0">
                  <a:solidFill>
                    <a:srgbClr val="14A6C2"/>
                  </a:solidFill>
                  <a:latin typeface="Arial"/>
                  <a:cs typeface="Arial"/>
                </a:rPr>
                <a:t> </a:t>
              </a:r>
            </a:p>
            <a:p>
              <a:pPr algn="ctr">
                <a:lnSpc>
                  <a:spcPct val="140000"/>
                </a:lnSpc>
              </a:pPr>
              <a:r>
                <a:rPr lang="fi-FI" sz="1000" dirty="0">
                  <a:solidFill>
                    <a:srgbClr val="000000"/>
                  </a:solidFill>
                  <a:latin typeface="Arial"/>
                  <a:cs typeface="Arial"/>
                </a:rPr>
                <a:t>Tilaaja/konsultti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3926706" y="1524250"/>
            <a:ext cx="13611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solidFill>
                  <a:srgbClr val="14A6C2"/>
                </a:solidFill>
                <a:latin typeface="Arial"/>
                <a:cs typeface="Arial"/>
              </a:rPr>
              <a:t>URAKOITSIJOIDEN</a:t>
            </a:r>
          </a:p>
          <a:p>
            <a:pPr algn="ctr"/>
            <a:r>
              <a:rPr lang="fi-FI" sz="1000" b="1" dirty="0">
                <a:solidFill>
                  <a:srgbClr val="14A6C2"/>
                </a:solidFill>
                <a:latin typeface="Arial"/>
                <a:cs typeface="Arial"/>
              </a:rPr>
              <a:t>JÄRJESTELMÄT</a:t>
            </a:r>
            <a:endParaRPr lang="fi-FI" sz="1000" dirty="0">
              <a:solidFill>
                <a:srgbClr val="14A6C2"/>
              </a:solidFill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84737" y="2063290"/>
            <a:ext cx="136118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solidFill>
                  <a:srgbClr val="14A6C2"/>
                </a:solidFill>
                <a:latin typeface="Arial"/>
                <a:cs typeface="Arial"/>
              </a:rPr>
              <a:t>ULKOISET PALVELUT</a:t>
            </a:r>
            <a:endParaRPr lang="fi-FI" sz="1000" dirty="0">
              <a:solidFill>
                <a:srgbClr val="14A6C2"/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fi-FI" sz="1000" dirty="0">
                <a:solidFill>
                  <a:srgbClr val="000000"/>
                </a:solidFill>
                <a:latin typeface="Arial"/>
                <a:cs typeface="Arial"/>
              </a:rPr>
              <a:t>Kartat, lämpötilat</a:t>
            </a:r>
          </a:p>
        </p:txBody>
      </p:sp>
      <p:grpSp>
        <p:nvGrpSpPr>
          <p:cNvPr id="16" name="Ryhmä 15"/>
          <p:cNvGrpSpPr/>
          <p:nvPr/>
        </p:nvGrpSpPr>
        <p:grpSpPr>
          <a:xfrm>
            <a:off x="8189778" y="817742"/>
            <a:ext cx="1421027" cy="1935071"/>
            <a:chOff x="6665777" y="817741"/>
            <a:chExt cx="1421027" cy="1935071"/>
          </a:xfrm>
        </p:grpSpPr>
        <p:sp>
          <p:nvSpPr>
            <p:cNvPr id="55" name="Oval 54"/>
            <p:cNvSpPr/>
            <p:nvPr/>
          </p:nvSpPr>
          <p:spPr>
            <a:xfrm>
              <a:off x="6665777" y="1331785"/>
              <a:ext cx="1421027" cy="142102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858" y="817741"/>
              <a:ext cx="639763" cy="83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6692669" y="1709346"/>
              <a:ext cx="136118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i-FI" sz="1000" b="1" dirty="0">
                  <a:solidFill>
                    <a:srgbClr val="14A6C2"/>
                  </a:solidFill>
                  <a:latin typeface="Arial"/>
                  <a:cs typeface="Arial"/>
                </a:rPr>
                <a:t>TIENKÄYTTÄJÄN </a:t>
              </a:r>
              <a:r>
                <a:rPr lang="fi-FI" sz="1000" b="1" dirty="0" smtClean="0">
                  <a:solidFill>
                    <a:srgbClr val="14A6C2"/>
                  </a:solidFill>
                  <a:latin typeface="Arial"/>
                  <a:cs typeface="Arial"/>
                </a:rPr>
                <a:t>PALAUTE</a:t>
              </a:r>
              <a:endParaRPr lang="fi-FI" sz="1000" dirty="0">
                <a:solidFill>
                  <a:srgbClr val="14A6C2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1" name="Rectangular Callout 60"/>
          <p:cNvSpPr/>
          <p:nvPr/>
        </p:nvSpPr>
        <p:spPr>
          <a:xfrm>
            <a:off x="3065959" y="1892763"/>
            <a:ext cx="1029730" cy="562919"/>
          </a:xfrm>
          <a:prstGeom prst="wedgeRectCallout">
            <a:avLst>
              <a:gd name="adj1" fmla="val 33750"/>
              <a:gd name="adj2" fmla="val 77187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900" dirty="0">
                <a:solidFill>
                  <a:schemeClr val="tx1"/>
                </a:solidFill>
                <a:latin typeface="Arial"/>
                <a:cs typeface="Arial"/>
              </a:rPr>
              <a:t>Toteuma-, mittaus- ja laatuti</a:t>
            </a:r>
            <a:r>
              <a:rPr lang="fi-FI" sz="900" i="1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lang="fi-FI" sz="900" dirty="0">
                <a:solidFill>
                  <a:schemeClr val="tx1"/>
                </a:solidFill>
                <a:latin typeface="Arial"/>
                <a:cs typeface="Arial"/>
              </a:rPr>
              <a:t>toja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948159" y="3992704"/>
            <a:ext cx="3497760" cy="0"/>
          </a:xfrm>
          <a:prstGeom prst="straightConnector1">
            <a:avLst/>
          </a:prstGeom>
          <a:ln w="50800">
            <a:solidFill>
              <a:schemeClr val="accent3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534244" y="3126275"/>
            <a:ext cx="0" cy="85345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</p:cNvCxnSpPr>
          <p:nvPr/>
        </p:nvCxnSpPr>
        <p:spPr>
          <a:xfrm>
            <a:off x="6795250" y="2992859"/>
            <a:ext cx="4870" cy="98687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4"/>
          </p:cNvCxnSpPr>
          <p:nvPr/>
        </p:nvCxnSpPr>
        <p:spPr>
          <a:xfrm flipH="1">
            <a:off x="8888881" y="2752813"/>
            <a:ext cx="11410" cy="66303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902" y="2644603"/>
            <a:ext cx="1016537" cy="571364"/>
          </a:xfrm>
          <a:prstGeom prst="rect">
            <a:avLst/>
          </a:prstGeom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8171" y="1955102"/>
            <a:ext cx="831831" cy="47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Lieriö 11"/>
          <p:cNvSpPr/>
          <p:nvPr/>
        </p:nvSpPr>
        <p:spPr>
          <a:xfrm>
            <a:off x="7658002" y="5014103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47" name="Lieriö 55"/>
          <p:cNvSpPr/>
          <p:nvPr/>
        </p:nvSpPr>
        <p:spPr>
          <a:xfrm>
            <a:off x="7658001" y="5227690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48" name="Lieriö 61"/>
          <p:cNvSpPr/>
          <p:nvPr/>
        </p:nvSpPr>
        <p:spPr>
          <a:xfrm>
            <a:off x="7658002" y="5438390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50" name="Lieriö 64"/>
          <p:cNvSpPr/>
          <p:nvPr/>
        </p:nvSpPr>
        <p:spPr>
          <a:xfrm>
            <a:off x="7652335" y="5638657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56" name="Lieriö 66"/>
          <p:cNvSpPr/>
          <p:nvPr/>
        </p:nvSpPr>
        <p:spPr>
          <a:xfrm>
            <a:off x="7658002" y="5861443"/>
            <a:ext cx="169443" cy="16460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62" name="Lieriö 68"/>
          <p:cNvSpPr/>
          <p:nvPr/>
        </p:nvSpPr>
        <p:spPr>
          <a:xfrm>
            <a:off x="7658002" y="6080256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65" name="Lieriö 11"/>
          <p:cNvSpPr/>
          <p:nvPr/>
        </p:nvSpPr>
        <p:spPr>
          <a:xfrm>
            <a:off x="9004413" y="4795032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75" name="Lieriö 11"/>
          <p:cNvSpPr/>
          <p:nvPr/>
        </p:nvSpPr>
        <p:spPr>
          <a:xfrm>
            <a:off x="7649969" y="4809634"/>
            <a:ext cx="169443" cy="164603"/>
          </a:xfrm>
          <a:prstGeom prst="can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cxnSp>
        <p:nvCxnSpPr>
          <p:cNvPr id="73" name="Straight Arrow Connector 65"/>
          <p:cNvCxnSpPr/>
          <p:nvPr/>
        </p:nvCxnSpPr>
        <p:spPr>
          <a:xfrm flipV="1">
            <a:off x="4390710" y="3992704"/>
            <a:ext cx="0" cy="63757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65"/>
          <p:cNvCxnSpPr/>
          <p:nvPr/>
        </p:nvCxnSpPr>
        <p:spPr>
          <a:xfrm flipV="1">
            <a:off x="6063466" y="4010707"/>
            <a:ext cx="0" cy="57033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Kuva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7444" y="3507453"/>
            <a:ext cx="744308" cy="8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Linkittyvät</a:t>
            </a:r>
            <a:r>
              <a:rPr lang="en-US" dirty="0"/>
              <a:t> </a:t>
            </a:r>
            <a:r>
              <a:rPr lang="en-US" dirty="0" err="1"/>
              <a:t>järjestelmät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014838" y="2613854"/>
            <a:ext cx="4201894" cy="20455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SAMPO</a:t>
            </a:r>
            <a:r>
              <a:rPr lang="fi-FI" sz="1800" dirty="0"/>
              <a:t> – taloustiedot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Tierekisteri</a:t>
            </a:r>
            <a:r>
              <a:rPr lang="fi-FI" sz="1800" dirty="0"/>
              <a:t> – teiden varusteet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T-LOIK</a:t>
            </a:r>
            <a:r>
              <a:rPr lang="fi-FI" sz="1800" dirty="0"/>
              <a:t> – tieliikennekeskus/viestit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Paikkatietopalvelu</a:t>
            </a:r>
            <a:r>
              <a:rPr lang="fi-FI" sz="1800" dirty="0"/>
              <a:t> - sijainnit</a:t>
            </a:r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6670452" y="2613854"/>
            <a:ext cx="4119562" cy="177568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TURI</a:t>
            </a:r>
            <a:r>
              <a:rPr lang="fi-FI" sz="1800" dirty="0"/>
              <a:t> - turvallisuusraportointi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YHA</a:t>
            </a:r>
            <a:r>
              <a:rPr lang="fi-FI" sz="1800" dirty="0"/>
              <a:t> - päällystysohjelmat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TILU</a:t>
            </a:r>
            <a:r>
              <a:rPr lang="fi-FI" sz="1800" dirty="0"/>
              <a:t> – tieliikenteen luvat </a:t>
            </a:r>
          </a:p>
          <a:p>
            <a:pPr>
              <a:lnSpc>
                <a:spcPct val="120000"/>
              </a:lnSpc>
            </a:pPr>
            <a:r>
              <a:rPr lang="fi-FI" sz="1800" dirty="0"/>
              <a:t> </a:t>
            </a:r>
            <a:r>
              <a:rPr lang="fi-FI" sz="1800" b="1" dirty="0"/>
              <a:t>Urakoitsijoiden</a:t>
            </a:r>
            <a:r>
              <a:rPr lang="fi-FI" sz="1800" dirty="0"/>
              <a:t> järjestelmät 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70622" y="6356350"/>
            <a:ext cx="790991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49"/>
            <a:ext cx="1374775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1942758" y="1542476"/>
            <a:ext cx="770924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i-FI" dirty="0" smtClean="0">
                <a:latin typeface="Arial"/>
                <a:cs typeface="Arial"/>
              </a:rPr>
              <a:t>HARJA on korvannut AURA- </a:t>
            </a:r>
            <a:r>
              <a:rPr lang="fi-FI" dirty="0">
                <a:latin typeface="Arial"/>
                <a:cs typeface="Arial"/>
              </a:rPr>
              <a:t>ja LIITO järjestelmät.</a:t>
            </a:r>
          </a:p>
          <a:p>
            <a:pPr>
              <a:lnSpc>
                <a:spcPct val="120000"/>
              </a:lnSpc>
            </a:pPr>
            <a:r>
              <a:rPr lang="fi-FI" dirty="0">
                <a:latin typeface="Arial"/>
                <a:cs typeface="Arial"/>
              </a:rPr>
              <a:t>HARJA linkittyy muihin järjestelmiin rajapintojen kautta</a:t>
            </a:r>
            <a:r>
              <a:rPr lang="fi-FI" dirty="0" smtClean="0">
                <a:latin typeface="Arial"/>
                <a:cs typeface="Arial"/>
              </a:rPr>
              <a:t>:</a:t>
            </a:r>
            <a:endParaRPr lang="fi-FI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4838" y="4825449"/>
            <a:ext cx="75650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i-FI" dirty="0" err="1"/>
              <a:t>HARJA:n</a:t>
            </a:r>
            <a:r>
              <a:rPr lang="fi-FI" dirty="0"/>
              <a:t> avulla halutaan </a:t>
            </a:r>
            <a:r>
              <a:rPr lang="fi-FI" dirty="0">
                <a:solidFill>
                  <a:srgbClr val="14A6C2"/>
                </a:solidFill>
              </a:rPr>
              <a:t>kehittää ja yhtenäistää järjestelmärakennetta</a:t>
            </a:r>
            <a:r>
              <a:rPr lang="fi-FI" dirty="0"/>
              <a:t>, jotta tulevaisuuden haasteisiin pystytään vastaamaan joustavasti. </a:t>
            </a:r>
          </a:p>
        </p:txBody>
      </p:sp>
    </p:spTree>
    <p:extLst>
      <p:ext uri="{BB962C8B-B14F-4D97-AF65-F5344CB8AC3E}">
        <p14:creationId xmlns:p14="http://schemas.microsoft.com/office/powerpoint/2010/main" val="38187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34996" y="6323238"/>
            <a:ext cx="852763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1" y="6399293"/>
            <a:ext cx="1092530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53015"/>
            <a:ext cx="8902535" cy="518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3009138" y="83465"/>
            <a:ext cx="3528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Harjan aloitussivu</a:t>
            </a:r>
          </a:p>
        </p:txBody>
      </p:sp>
      <p:sp>
        <p:nvSpPr>
          <p:cNvPr id="7" name="Tekstiruutu 6"/>
          <p:cNvSpPr txBox="1"/>
          <p:nvPr/>
        </p:nvSpPr>
        <p:spPr>
          <a:xfrm>
            <a:off x="1637211" y="4532703"/>
            <a:ext cx="30053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Harjan käyttöoikeuksia hallitaan </a:t>
            </a:r>
            <a:r>
              <a:rPr lang="fi-FI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Väylän </a:t>
            </a:r>
            <a:r>
              <a:rPr lang="fi-FI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käyttövaltuushallinnan kautta.</a:t>
            </a:r>
          </a:p>
          <a:p>
            <a:r>
              <a:rPr lang="fi-FI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Urakoitsijoiden omat ja </a:t>
            </a:r>
            <a:r>
              <a:rPr lang="fi-FI" sz="1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Elyn</a:t>
            </a:r>
            <a:r>
              <a:rPr lang="fi-FI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käyttövaltuusvastaavat antavat muille oikeuksia Harja-roolien mukaisesti.</a:t>
            </a:r>
          </a:p>
        </p:txBody>
      </p:sp>
      <p:sp>
        <p:nvSpPr>
          <p:cNvPr id="8" name="Tekstiruutu 7"/>
          <p:cNvSpPr txBox="1"/>
          <p:nvPr/>
        </p:nvSpPr>
        <p:spPr>
          <a:xfrm>
            <a:off x="1524000" y="606684"/>
            <a:ext cx="890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Harjassa näkyvät asiat riippuvat myönnetystä Harja-roolista.</a:t>
            </a:r>
          </a:p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Urakoitsijat näkevät vain kaikki omat urakkansa tai nimetyn urakan. </a:t>
            </a:r>
          </a:p>
        </p:txBody>
      </p:sp>
    </p:spTree>
    <p:extLst>
      <p:ext uri="{BB962C8B-B14F-4D97-AF65-F5344CB8AC3E}">
        <p14:creationId xmlns:p14="http://schemas.microsoft.com/office/powerpoint/2010/main" val="10185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70622" y="6327385"/>
            <a:ext cx="771897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21704" y="6327385"/>
            <a:ext cx="1296458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48" y="1046455"/>
            <a:ext cx="9108442" cy="512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1559558" y="442549"/>
            <a:ext cx="89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Kartalta tai urakoiden valintalistalta voi valita urakan, jolle haluaa syöttää tietoja tai katsella niitä.</a:t>
            </a:r>
          </a:p>
        </p:txBody>
      </p:sp>
    </p:spTree>
    <p:extLst>
      <p:ext uri="{BB962C8B-B14F-4D97-AF65-F5344CB8AC3E}">
        <p14:creationId xmlns:p14="http://schemas.microsoft.com/office/powerpoint/2010/main" val="4482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SUUNNITTELU</a:t>
            </a:r>
            <a:endParaRPr lang="fi-FI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i-FI" smtClean="0"/>
              <a:t>27.9.2017</a:t>
            </a:r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10626725" y="6342178"/>
            <a:ext cx="1189574" cy="365125"/>
          </a:xfrm>
        </p:spPr>
        <p:txBody>
          <a:bodyPr/>
          <a:lstStyle/>
          <a:p>
            <a:r>
              <a:rPr lang="fi-FI" dirty="0" smtClean="0"/>
              <a:t>Ismo Kohonen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D67F47F-A4DF-4926-BB4C-9F1DAEA89B92}" type="slidenum">
              <a:rPr lang="fi-FI" smtClean="0"/>
              <a:t>8</a:t>
            </a:fld>
            <a:endParaRPr lang="fi-FI"/>
          </a:p>
        </p:txBody>
      </p:sp>
      <p:pic>
        <p:nvPicPr>
          <p:cNvPr id="10" name="Sisällön paikkamerkki 9" descr="Näyttöleike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7" y="1602923"/>
            <a:ext cx="10626725" cy="4048125"/>
          </a:xfrm>
        </p:spPr>
      </p:pic>
    </p:spTree>
    <p:extLst>
      <p:ext uri="{BB962C8B-B14F-4D97-AF65-F5344CB8AC3E}">
        <p14:creationId xmlns:p14="http://schemas.microsoft.com/office/powerpoint/2010/main" val="7551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58748" y="6347526"/>
            <a:ext cx="833252" cy="365125"/>
          </a:xfrm>
        </p:spPr>
        <p:txBody>
          <a:bodyPr/>
          <a:lstStyle/>
          <a:p>
            <a:r>
              <a:rPr lang="fi-FI" dirty="0" smtClean="0"/>
              <a:t>3.7.2019</a:t>
            </a:r>
            <a:endParaRPr lang="fi-FI" dirty="0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9401"/>
            <a:ext cx="1090757" cy="365125"/>
          </a:xfrm>
        </p:spPr>
        <p:txBody>
          <a:bodyPr/>
          <a:lstStyle/>
          <a:p>
            <a:r>
              <a:rPr lang="fi-FI" dirty="0" smtClean="0"/>
              <a:t>Pekka Rajala</a:t>
            </a:r>
            <a:endParaRPr lang="fi-FI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89" y="1128414"/>
            <a:ext cx="9120013" cy="513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1547988" y="205084"/>
            <a:ext cx="8792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accent3">
                    <a:lumMod val="75000"/>
                  </a:schemeClr>
                </a:solidFill>
              </a:rPr>
              <a:t>Toteutumat välilehden alasivuilla näkyvät urakoitsijan syöttämät toteutumatiedot. Toteutumat voivat tulla urakoitsijan järjestelmistä suoraan rajapinnan kautta tai urakoitsija voi syöttää tietoja 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Harjaan.</a:t>
            </a:r>
            <a:endParaRPr lang="fi-FI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yla">
  <a:themeElements>
    <a:clrScheme name="VÄYLÄ">
      <a:dk1>
        <a:srgbClr val="000000"/>
      </a:dk1>
      <a:lt1>
        <a:srgbClr val="FFFFFF"/>
      </a:lt1>
      <a:dk2>
        <a:srgbClr val="000000"/>
      </a:dk2>
      <a:lt2>
        <a:srgbClr val="FDFCFF"/>
      </a:lt2>
      <a:accent1>
        <a:srgbClr val="49C2F0"/>
      </a:accent1>
      <a:accent2>
        <a:srgbClr val="00B0CC"/>
      </a:accent2>
      <a:accent3>
        <a:srgbClr val="009BFF"/>
      </a:accent3>
      <a:accent4>
        <a:srgbClr val="0065AF"/>
      </a:accent4>
      <a:accent5>
        <a:srgbClr val="DD38F2"/>
      </a:accent5>
      <a:accent6>
        <a:srgbClr val="FFC300"/>
      </a:accent6>
      <a:hlink>
        <a:srgbClr val="00AFCB"/>
      </a:hlink>
      <a:folHlink>
        <a:srgbClr val="49C2EF"/>
      </a:folHlink>
    </a:clrScheme>
    <a:fontScheme name="Mukautettu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yla_ilmeella_fi.potx" id="{7C00EF4C-DB70-4C17-9690-23C5DC476437}" vid="{47A09E41-BE22-4BEE-87C4-9A636C14640E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xml_kameleon>
  <ddecree/>
  <dlevelofprotection/>
  <dsecrecy/>
  <dconfidentiality/>
</xml_kameleon>
</file>

<file path=customXml/item2.xml><?xml version="1.0" encoding="utf-8"?>
<livi_kameleon xmlns="" xmlns:xsi="http://www.w3.org/2001/XMLSchema-instance">
  <tyyppi>Esitys</tyyppi>
  <title>Harjan esittely</title>
  <author>Pekka Rajala</author>
  <paivays>3.7.2019</paivays>
</livi_kameleon>
</file>

<file path=customXml/itemProps1.xml><?xml version="1.0" encoding="utf-8"?>
<ds:datastoreItem xmlns:ds="http://schemas.openxmlformats.org/officeDocument/2006/customXml" ds:itemID="{622C7E52-A179-434F-B9EC-056C46BFF986}">
  <ds:schemaRefs/>
</ds:datastoreItem>
</file>

<file path=customXml/itemProps2.xml><?xml version="1.0" encoding="utf-8"?>
<ds:datastoreItem xmlns:ds="http://schemas.openxmlformats.org/officeDocument/2006/customXml" ds:itemID="{4CA75D6E-0AFA-4F20-8083-E435AFBF486E}">
  <ds:schemaRefs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vayla_ilmeella_fi</Template>
  <TotalTime>144</TotalTime>
  <Words>697</Words>
  <Application>Microsoft Office PowerPoint</Application>
  <PresentationFormat>Laajakuva</PresentationFormat>
  <Paragraphs>137</Paragraphs>
  <Slides>22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6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Exo 2</vt:lpstr>
      <vt:lpstr>Felbridge Pro</vt:lpstr>
      <vt:lpstr>Tahoma</vt:lpstr>
      <vt:lpstr>vayla</vt:lpstr>
      <vt:lpstr>Harjan esittely</vt:lpstr>
      <vt:lpstr>Mikä HARJA on?</vt:lpstr>
      <vt:lpstr>HARJAN tavoite</vt:lpstr>
      <vt:lpstr>HARJA-maailma</vt:lpstr>
      <vt:lpstr>Linkittyvät järjestelmät</vt:lpstr>
      <vt:lpstr>PowerPoint-esitys</vt:lpstr>
      <vt:lpstr>PowerPoint-esitys</vt:lpstr>
      <vt:lpstr>SUUNNITTELU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Käyttövaltuuksien hallinta</vt:lpstr>
      <vt:lpstr>Väylän käyttövaltuuksien hallinta </vt:lpstr>
      <vt:lpstr>Valtuushallintapalvelu Extranetissa </vt:lpstr>
      <vt:lpstr>Peruste 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Harjan esittely</dc:title>
  <dc:creator>Pekka Rajala</dc:creator>
  <cp:keywords>Esitys</cp:keywords>
  <cp:lastModifiedBy>Vilhunen Jyri</cp:lastModifiedBy>
  <cp:revision>11</cp:revision>
  <dcterms:created xsi:type="dcterms:W3CDTF">2019-07-03T10:57:04Z</dcterms:created>
  <dcterms:modified xsi:type="dcterms:W3CDTF">2019-09-03T10:44:55Z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KameleonVerID">
    <vt:lpwstr>473.983.02.010</vt:lpwstr>
  </property>
  <property fmtid="{D5CDD505-2E9C-101B-9397-08002B2CF9AE}" pid="3" name="dvSaved">
    <vt:lpwstr>1</vt:lpwstr>
  </property>
  <property fmtid="{D5CDD505-2E9C-101B-9397-08002B2CF9AE}" pid="4" name="dvLanguage">
    <vt:lpwstr>1035</vt:lpwstr>
  </property>
  <property fmtid="{D5CDD505-2E9C-101B-9397-08002B2CF9AE}" pid="5" name="dvTemplate">
    <vt:lpwstr>vayla_ilmeella_fi.potx</vt:lpwstr>
  </property>
  <property fmtid="{D5CDD505-2E9C-101B-9397-08002B2CF9AE}" pid="6" name="dvDefinition">
    <vt:lpwstr>702 (dd_default.xml)</vt:lpwstr>
  </property>
  <property fmtid="{D5CDD505-2E9C-101B-9397-08002B2CF9AE}" pid="7" name="dvDefinitionID">
    <vt:lpwstr>702</vt:lpwstr>
  </property>
  <property fmtid="{D5CDD505-2E9C-101B-9397-08002B2CF9AE}" pid="8" name="dvContentFile">
    <vt:lpwstr>dd_default.xml</vt:lpwstr>
  </property>
  <property fmtid="{D5CDD505-2E9C-101B-9397-08002B2CF9AE}" pid="9" name="dvGlobalVerID">
    <vt:lpwstr>473.85.02.207</vt:lpwstr>
  </property>
  <property fmtid="{D5CDD505-2E9C-101B-9397-08002B2CF9AE}" pid="10" name="dvDefinitionVersion">
    <vt:lpwstr>02.002 / 20.12.2018</vt:lpwstr>
  </property>
  <property fmtid="{D5CDD505-2E9C-101B-9397-08002B2CF9AE}" pid="11" name="filename">
    <vt:lpwstr>false</vt:lpwstr>
  </property>
  <property fmtid="{D5CDD505-2E9C-101B-9397-08002B2CF9AE}" pid="12" name="filenameandpath">
    <vt:lpwstr>false</vt:lpwstr>
  </property>
  <property fmtid="{D5CDD505-2E9C-101B-9397-08002B2CF9AE}" pid="13" name="dvPagenumberExist">
    <vt:lpwstr>1</vt:lpwstr>
  </property>
  <property fmtid="{D5CDD505-2E9C-101B-9397-08002B2CF9AE}" pid="14" name="dvAuthorExist">
    <vt:lpwstr>1</vt:lpwstr>
  </property>
  <property fmtid="{D5CDD505-2E9C-101B-9397-08002B2CF9AE}" pid="15" name="dvDateExist">
    <vt:lpwstr>-1</vt:lpwstr>
  </property>
  <property fmtid="{D5CDD505-2E9C-101B-9397-08002B2CF9AE}" pid="16" name="dvCategory">
    <vt:lpwstr>2</vt:lpwstr>
  </property>
  <property fmtid="{D5CDD505-2E9C-101B-9397-08002B2CF9AE}" pid="17" name="dvCategory_2">
    <vt:lpwstr>0</vt:lpwstr>
  </property>
  <property fmtid="{D5CDD505-2E9C-101B-9397-08002B2CF9AE}" pid="18" name="dvSavepath">
    <vt:lpwstr/>
  </property>
  <property fmtid="{D5CDD505-2E9C-101B-9397-08002B2CF9AE}" pid="19" name="dvUsed">
    <vt:lpwstr>1</vt:lpwstr>
  </property>
  <property fmtid="{D5CDD505-2E9C-101B-9397-08002B2CF9AE}" pid="20" name="dvCompany">
    <vt:lpwstr>VAYL</vt:lpwstr>
  </property>
  <property fmtid="{D5CDD505-2E9C-101B-9397-08002B2CF9AE}" pid="21" name="dvSite">
    <vt:lpwstr/>
  </property>
  <property fmtid="{D5CDD505-2E9C-101B-9397-08002B2CF9AE}" pid="22" name="dvNumbering">
    <vt:lpwstr>0</vt:lpwstr>
  </property>
  <property fmtid="{D5CDD505-2E9C-101B-9397-08002B2CF9AE}" pid="23" name="dvDUname">
    <vt:lpwstr>Pekka Rajala</vt:lpwstr>
  </property>
  <property fmtid="{D5CDD505-2E9C-101B-9397-08002B2CF9AE}" pid="24" name="dvDUFname">
    <vt:lpwstr>Pekka</vt:lpwstr>
  </property>
  <property fmtid="{D5CDD505-2E9C-101B-9397-08002B2CF9AE}" pid="25" name="dvDULname">
    <vt:lpwstr>Rajala</vt:lpwstr>
  </property>
  <property fmtid="{D5CDD505-2E9C-101B-9397-08002B2CF9AE}" pid="26" name="dvDUBusinessarea">
    <vt:lpwstr/>
  </property>
  <property fmtid="{D5CDD505-2E9C-101B-9397-08002B2CF9AE}" pid="27" name="dvDUdepartment">
    <vt:lpwstr/>
  </property>
  <property fmtid="{D5CDD505-2E9C-101B-9397-08002B2CF9AE}" pid="28" name="dvLogoExist">
    <vt:lpwstr>0</vt:lpwstr>
  </property>
  <property fmtid="{D5CDD505-2E9C-101B-9397-08002B2CF9AE}" pid="29" name="dvCurrentlogo">
    <vt:lpwstr>vayla_fi.jpg</vt:lpwstr>
  </property>
  <property fmtid="{D5CDD505-2E9C-101B-9397-08002B2CF9AE}" pid="30" name="dvEULogoExist">
    <vt:lpwstr>0</vt:lpwstr>
  </property>
  <property fmtid="{D5CDD505-2E9C-101B-9397-08002B2CF9AE}" pid="31" name="dvCurrentEUListLogo">
    <vt:lpwstr/>
  </property>
  <property fmtid="{D5CDD505-2E9C-101B-9397-08002B2CF9AE}" pid="32" name="dvCurrentEUlogo">
    <vt:lpwstr/>
  </property>
  <property fmtid="{D5CDD505-2E9C-101B-9397-08002B2CF9AE}" pid="33" name="tyyppi">
    <vt:lpwstr>Esitys</vt:lpwstr>
  </property>
  <property fmtid="{D5CDD505-2E9C-101B-9397-08002B2CF9AE}" pid="34" name="ddecree">
    <vt:lpwstr/>
  </property>
  <property fmtid="{D5CDD505-2E9C-101B-9397-08002B2CF9AE}" pid="35" name="dlevelofprotection">
    <vt:lpwstr/>
  </property>
  <property fmtid="{D5CDD505-2E9C-101B-9397-08002B2CF9AE}" pid="36" name="dsecrecy">
    <vt:lpwstr/>
  </property>
  <property fmtid="{D5CDD505-2E9C-101B-9397-08002B2CF9AE}" pid="37" name="dconfidentiality">
    <vt:lpwstr/>
  </property>
  <property fmtid="{D5CDD505-2E9C-101B-9397-08002B2CF9AE}" pid="38" name="title">
    <vt:lpwstr>Harjan esittely</vt:lpwstr>
  </property>
  <property fmtid="{D5CDD505-2E9C-101B-9397-08002B2CF9AE}" pid="39" name="author">
    <vt:lpwstr>Pekka Rajala</vt:lpwstr>
  </property>
  <property fmtid="{D5CDD505-2E9C-101B-9397-08002B2CF9AE}" pid="40" name="paivays">
    <vt:filetime>2019-07-02T21:00:00Z</vt:filetime>
  </property>
</Properties>
</file>